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sldIdLst>
    <p:sldId id="256" r:id="rId2"/>
    <p:sldId id="257" r:id="rId3"/>
    <p:sldId id="258" r:id="rId4"/>
    <p:sldId id="259" r:id="rId5"/>
  </p:sldIdLst>
  <p:sldSz cx="6858000" cy="9144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6" d="100"/>
          <a:sy n="66" d="100"/>
        </p:scale>
        <p:origin x="-1980" y="738"/>
      </p:cViewPr>
      <p:guideLst>
        <p:guide orient="horz" pos="2880"/>
        <p:guide pos="216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2840568"/>
            <a:ext cx="5829300" cy="1960033"/>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0ADC39E-6BBE-4C96-A164-F9CC9B1BF362}" type="datetimeFigureOut">
              <a:rPr lang="ru-RU" smtClean="0"/>
              <a:pPr/>
              <a:t>03.06.2020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726DAA1-0717-4846-AD1A-59654044CEA4}"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0ADC39E-6BBE-4C96-A164-F9CC9B1BF362}" type="datetimeFigureOut">
              <a:rPr lang="ru-RU" smtClean="0"/>
              <a:pPr/>
              <a:t>03.06.2020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726DAA1-0717-4846-AD1A-59654044CEA4}"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3729037" y="488951"/>
            <a:ext cx="1157288" cy="104013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257175" y="488951"/>
            <a:ext cx="3357563" cy="104013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0ADC39E-6BBE-4C96-A164-F9CC9B1BF362}" type="datetimeFigureOut">
              <a:rPr lang="ru-RU" smtClean="0"/>
              <a:pPr/>
              <a:t>03.06.2020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726DAA1-0717-4846-AD1A-59654044CEA4}"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0ADC39E-6BBE-4C96-A164-F9CC9B1BF362}" type="datetimeFigureOut">
              <a:rPr lang="ru-RU" smtClean="0"/>
              <a:pPr/>
              <a:t>03.06.2020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726DAA1-0717-4846-AD1A-59654044CEA4}"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5" y="5875867"/>
            <a:ext cx="5829300" cy="1816100"/>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0ADC39E-6BBE-4C96-A164-F9CC9B1BF362}" type="datetimeFigureOut">
              <a:rPr lang="ru-RU" smtClean="0"/>
              <a:pPr/>
              <a:t>03.06.2020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726DAA1-0717-4846-AD1A-59654044CEA4}"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0ADC39E-6BBE-4C96-A164-F9CC9B1BF362}" type="datetimeFigureOut">
              <a:rPr lang="ru-RU" smtClean="0"/>
              <a:pPr/>
              <a:t>03.06.2020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726DAA1-0717-4846-AD1A-59654044CEA4}"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1524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0ADC39E-6BBE-4C96-A164-F9CC9B1BF362}" type="datetimeFigureOut">
              <a:rPr lang="ru-RU" smtClean="0"/>
              <a:pPr/>
              <a:t>03.06.2020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726DAA1-0717-4846-AD1A-59654044CEA4}"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0ADC39E-6BBE-4C96-A164-F9CC9B1BF362}" type="datetimeFigureOut">
              <a:rPr lang="ru-RU" smtClean="0"/>
              <a:pPr/>
              <a:t>03.06.2020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726DAA1-0717-4846-AD1A-59654044CEA4}"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0ADC39E-6BBE-4C96-A164-F9CC9B1BF362}" type="datetimeFigureOut">
              <a:rPr lang="ru-RU" smtClean="0"/>
              <a:pPr/>
              <a:t>03.06.2020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726DAA1-0717-4846-AD1A-59654044CEA4}"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4067"/>
            <a:ext cx="2256235" cy="154940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0ADC39E-6BBE-4C96-A164-F9CC9B1BF362}" type="datetimeFigureOut">
              <a:rPr lang="ru-RU" smtClean="0"/>
              <a:pPr/>
              <a:t>03.06.2020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726DAA1-0717-4846-AD1A-59654044CEA4}"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6400800"/>
            <a:ext cx="4114800" cy="755651"/>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0ADC39E-6BBE-4C96-A164-F9CC9B1BF362}" type="datetimeFigureOut">
              <a:rPr lang="ru-RU" smtClean="0"/>
              <a:pPr/>
              <a:t>03.06.2020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726DAA1-0717-4846-AD1A-59654044CEA4}"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40ADC39E-6BBE-4C96-A164-F9CC9B1BF362}" type="datetimeFigureOut">
              <a:rPr lang="ru-RU" smtClean="0"/>
              <a:pPr/>
              <a:t>03.06.2020</a:t>
            </a:fld>
            <a:endParaRPr lang="ru-RU"/>
          </a:p>
        </p:txBody>
      </p:sp>
      <p:sp>
        <p:nvSpPr>
          <p:cNvPr id="5" name="Нижний колонтитул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5726DAA1-0717-4846-AD1A-59654044CEA4}"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Svetlana\Desktop\С рабочего стола\МОИ документы\эмбл.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76672" y="217847"/>
            <a:ext cx="1368152" cy="13060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Заголовок 1"/>
          <p:cNvSpPr>
            <a:spLocks noGrp="1"/>
          </p:cNvSpPr>
          <p:nvPr>
            <p:ph type="ctrTitle"/>
          </p:nvPr>
        </p:nvSpPr>
        <p:spPr>
          <a:xfrm>
            <a:off x="1844824" y="131351"/>
            <a:ext cx="3168352" cy="534675"/>
          </a:xfrm>
        </p:spPr>
        <p:txBody>
          <a:bodyPr>
            <a:normAutofit/>
          </a:bodyPr>
          <a:lstStyle/>
          <a:p>
            <a:r>
              <a:rPr lang="ru-RU" sz="2800" dirty="0" smtClean="0"/>
              <a:t>    Школьная газета</a:t>
            </a:r>
            <a:endParaRPr lang="ru-RU" sz="2800" dirty="0"/>
          </a:p>
        </p:txBody>
      </p:sp>
      <p:sp>
        <p:nvSpPr>
          <p:cNvPr id="6" name="Подзаголовок 2"/>
          <p:cNvSpPr>
            <a:spLocks noGrp="1"/>
          </p:cNvSpPr>
          <p:nvPr>
            <p:ph type="subTitle" idx="1"/>
          </p:nvPr>
        </p:nvSpPr>
        <p:spPr>
          <a:xfrm>
            <a:off x="1834682" y="611560"/>
            <a:ext cx="3744416" cy="912337"/>
          </a:xfrm>
        </p:spPr>
        <p:txBody>
          <a:bodyPr anchor="ctr">
            <a:noAutofit/>
          </a:bodyPr>
          <a:lstStyle/>
          <a:p>
            <a:r>
              <a:rPr lang="ru-RU" dirty="0" smtClean="0">
                <a:solidFill>
                  <a:srgbClr val="FF0000"/>
                </a:solidFill>
              </a:rPr>
              <a:t>Переменка № </a:t>
            </a:r>
            <a:r>
              <a:rPr lang="ru-RU" dirty="0">
                <a:solidFill>
                  <a:srgbClr val="FF0000"/>
                </a:solidFill>
              </a:rPr>
              <a:t>4</a:t>
            </a:r>
            <a:endParaRPr lang="ru-RU" dirty="0" smtClean="0">
              <a:solidFill>
                <a:srgbClr val="FF0000"/>
              </a:solidFill>
            </a:endParaRPr>
          </a:p>
          <a:p>
            <a:r>
              <a:rPr lang="ru-RU" sz="2800" dirty="0" smtClean="0">
                <a:solidFill>
                  <a:srgbClr val="FF0000"/>
                </a:solidFill>
              </a:rPr>
              <a:t>апрель-май, 2020 год</a:t>
            </a:r>
            <a:endParaRPr lang="ru-RU" sz="2800" dirty="0">
              <a:solidFill>
                <a:srgbClr val="FF0000"/>
              </a:solidFill>
            </a:endParaRPr>
          </a:p>
        </p:txBody>
      </p:sp>
      <p:pic>
        <p:nvPicPr>
          <p:cNvPr id="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367847" y="131351"/>
            <a:ext cx="1146761" cy="12423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4" cstate="print"/>
          <a:srcRect/>
          <a:stretch>
            <a:fillRect/>
          </a:stretch>
        </p:blipFill>
        <p:spPr bwMode="auto">
          <a:xfrm>
            <a:off x="260648" y="1835696"/>
            <a:ext cx="1844824" cy="1194566"/>
          </a:xfrm>
          <a:prstGeom prst="rect">
            <a:avLst/>
          </a:prstGeom>
          <a:noFill/>
          <a:ln w="9525">
            <a:noFill/>
            <a:miter lim="800000"/>
            <a:headEnd/>
            <a:tailEnd/>
          </a:ln>
        </p:spPr>
      </p:pic>
      <p:sp>
        <p:nvSpPr>
          <p:cNvPr id="9" name="TextBox 8"/>
          <p:cNvSpPr txBox="1"/>
          <p:nvPr/>
        </p:nvSpPr>
        <p:spPr>
          <a:xfrm>
            <a:off x="2132856" y="1691680"/>
            <a:ext cx="4464496" cy="1446550"/>
          </a:xfrm>
          <a:prstGeom prst="rect">
            <a:avLst/>
          </a:prstGeom>
          <a:noFill/>
        </p:spPr>
        <p:txBody>
          <a:bodyPr wrap="square" rtlCol="0">
            <a:spAutoFit/>
          </a:bodyPr>
          <a:lstStyle/>
          <a:p>
            <a:pPr algn="ctr"/>
            <a:r>
              <a:rPr lang="ru-RU" dirty="0" smtClean="0">
                <a:solidFill>
                  <a:srgbClr val="C00000"/>
                </a:solidFill>
              </a:rPr>
              <a:t>Учиться дистанционно: хорошо или плохо?</a:t>
            </a:r>
          </a:p>
          <a:p>
            <a:pPr algn="just"/>
            <a:r>
              <a:rPr lang="ru-RU" sz="1400" dirty="0" smtClean="0"/>
              <a:t>Весной 2020 года в связи с пандемией </a:t>
            </a:r>
            <a:r>
              <a:rPr lang="ru-RU" sz="1400" dirty="0" err="1" smtClean="0"/>
              <a:t>коронавируса</a:t>
            </a:r>
            <a:r>
              <a:rPr lang="ru-RU" sz="1400" dirty="0" smtClean="0"/>
              <a:t> школы и вузы в России вынужденно перешли на дистанционный режим работы. Как отметил в конце апреля в беседе с представителями СМИ российский министр просвещения Сергей Кравцов, не все школы </a:t>
            </a:r>
            <a:endParaRPr lang="ru-RU" dirty="0"/>
          </a:p>
        </p:txBody>
      </p:sp>
      <p:sp>
        <p:nvSpPr>
          <p:cNvPr id="10" name="TextBox 9"/>
          <p:cNvSpPr txBox="1"/>
          <p:nvPr/>
        </p:nvSpPr>
        <p:spPr>
          <a:xfrm>
            <a:off x="260648" y="3059833"/>
            <a:ext cx="6336704" cy="1600438"/>
          </a:xfrm>
          <a:prstGeom prst="rect">
            <a:avLst/>
          </a:prstGeom>
          <a:noFill/>
        </p:spPr>
        <p:txBody>
          <a:bodyPr wrap="square" rtlCol="0">
            <a:spAutoFit/>
          </a:bodyPr>
          <a:lstStyle/>
          <a:p>
            <a:pPr algn="just"/>
            <a:r>
              <a:rPr lang="ru-RU" sz="1400" dirty="0" smtClean="0"/>
              <a:t>и учителя оказались к этому готовы, в том числе из-за возросшей нагрузки на трафик.  В нашей школе обучающиеся в четвертой четверти тоже начали учиться дистанционно. В начале было сложно, непонятно, но учителя и ученики справились этой задачей. </a:t>
            </a:r>
            <a:r>
              <a:rPr lang="ru-RU" sz="1400" dirty="0"/>
              <a:t>Несмотря на то, что дистанционное обучение является вынужденной мерой в связи с распространением COVID-19, многие родители недовольны предоставляемым уровнем образования, и уже переживают за грядущий учебный год.</a:t>
            </a:r>
          </a:p>
        </p:txBody>
      </p:sp>
      <p:pic>
        <p:nvPicPr>
          <p:cNvPr id="1027" name="Picture 3" descr="C:\Users\светлана\Desktop\спасибо.jpg"/>
          <p:cNvPicPr>
            <a:picLocks noChangeAspect="1" noChangeArrowheads="1"/>
          </p:cNvPicPr>
          <p:nvPr/>
        </p:nvPicPr>
        <p:blipFill>
          <a:blip r:embed="rId5" cstate="print"/>
          <a:srcRect/>
          <a:stretch>
            <a:fillRect/>
          </a:stretch>
        </p:blipFill>
        <p:spPr bwMode="auto">
          <a:xfrm>
            <a:off x="188640" y="4644008"/>
            <a:ext cx="1532285" cy="1532285"/>
          </a:xfrm>
          <a:prstGeom prst="rect">
            <a:avLst/>
          </a:prstGeom>
          <a:noFill/>
        </p:spPr>
      </p:pic>
      <p:sp>
        <p:nvSpPr>
          <p:cNvPr id="12" name="TextBox 11"/>
          <p:cNvSpPr txBox="1"/>
          <p:nvPr/>
        </p:nvSpPr>
        <p:spPr>
          <a:xfrm>
            <a:off x="1412776" y="4788024"/>
            <a:ext cx="5112568" cy="1231106"/>
          </a:xfrm>
          <a:prstGeom prst="rect">
            <a:avLst/>
          </a:prstGeom>
          <a:noFill/>
        </p:spPr>
        <p:txBody>
          <a:bodyPr wrap="square" rtlCol="0">
            <a:spAutoFit/>
          </a:bodyPr>
          <a:lstStyle/>
          <a:p>
            <a:pPr algn="ctr"/>
            <a:r>
              <a:rPr lang="ru-RU" dirty="0" smtClean="0">
                <a:solidFill>
                  <a:srgbClr val="C00000"/>
                </a:solidFill>
              </a:rPr>
              <a:t>Спасибо доктору!</a:t>
            </a:r>
          </a:p>
          <a:p>
            <a:pPr algn="just"/>
            <a:r>
              <a:rPr lang="ru-RU" sz="1400" dirty="0" smtClean="0"/>
              <a:t>Врачи</a:t>
            </a:r>
            <a:r>
              <a:rPr lang="ru-RU" sz="1400" dirty="0"/>
              <a:t>, самоотверженно исполняющие свой долг без перерыва на обед и сон, все те, кто сейчас находятся на передовой, спасая человечество от страшной вирусной угрозы — это настоящие герои своего времени, которые не обладают </a:t>
            </a:r>
            <a:r>
              <a:rPr lang="ru-RU" sz="1400" dirty="0" smtClean="0"/>
              <a:t>способностями</a:t>
            </a:r>
          </a:p>
        </p:txBody>
      </p:sp>
      <p:sp>
        <p:nvSpPr>
          <p:cNvPr id="13" name="TextBox 12"/>
          <p:cNvSpPr txBox="1"/>
          <p:nvPr/>
        </p:nvSpPr>
        <p:spPr>
          <a:xfrm>
            <a:off x="188640" y="5940152"/>
            <a:ext cx="6408712" cy="1169551"/>
          </a:xfrm>
          <a:prstGeom prst="rect">
            <a:avLst/>
          </a:prstGeom>
          <a:noFill/>
        </p:spPr>
        <p:txBody>
          <a:bodyPr wrap="square" rtlCol="0">
            <a:spAutoFit/>
          </a:bodyPr>
          <a:lstStyle/>
          <a:p>
            <a:pPr algn="just"/>
            <a:r>
              <a:rPr lang="ru-RU" sz="1400" dirty="0" err="1"/>
              <a:t>супергероев</a:t>
            </a:r>
            <a:r>
              <a:rPr lang="ru-RU" sz="1400" dirty="0"/>
              <a:t>, но, безусловно, являются ими! И мир говорит им спасибо, которое невозможно передать словами и хоть как-то измерить, но выражение этой благодарности все же можно увидеть</a:t>
            </a:r>
            <a:r>
              <a:rPr lang="ru-RU" sz="1400" dirty="0" smtClean="0"/>
              <a:t>.  Наши учащиеся не только сидят дома, но и участвуют во всех акциях, конкурсах. Они тоже нарисовали рисунки по этой теме и показали свою благодарность к этой профессии.</a:t>
            </a:r>
            <a:endParaRPr lang="ru-RU" sz="1400" dirty="0"/>
          </a:p>
        </p:txBody>
      </p:sp>
      <p:pic>
        <p:nvPicPr>
          <p:cNvPr id="1028" name="Picture 4" descr="C:\Users\светлана\Desktop\будь дома.jpg"/>
          <p:cNvPicPr>
            <a:picLocks noChangeAspect="1" noChangeArrowheads="1"/>
          </p:cNvPicPr>
          <p:nvPr/>
        </p:nvPicPr>
        <p:blipFill>
          <a:blip r:embed="rId6" cstate="print"/>
          <a:srcRect/>
          <a:stretch>
            <a:fillRect/>
          </a:stretch>
        </p:blipFill>
        <p:spPr bwMode="auto">
          <a:xfrm>
            <a:off x="5517232" y="4355976"/>
            <a:ext cx="1008112" cy="792088"/>
          </a:xfrm>
          <a:prstGeom prst="rect">
            <a:avLst/>
          </a:prstGeom>
          <a:noFill/>
        </p:spPr>
      </p:pic>
      <p:sp>
        <p:nvSpPr>
          <p:cNvPr id="15" name="TextBox 14"/>
          <p:cNvSpPr txBox="1"/>
          <p:nvPr/>
        </p:nvSpPr>
        <p:spPr>
          <a:xfrm>
            <a:off x="188640" y="7092280"/>
            <a:ext cx="6408712" cy="1508105"/>
          </a:xfrm>
          <a:prstGeom prst="rect">
            <a:avLst/>
          </a:prstGeom>
          <a:noFill/>
        </p:spPr>
        <p:txBody>
          <a:bodyPr wrap="square" rtlCol="0">
            <a:spAutoFit/>
          </a:bodyPr>
          <a:lstStyle/>
          <a:p>
            <a:pPr algn="ctr"/>
            <a:r>
              <a:rPr lang="ru-RU" b="1" dirty="0" smtClean="0">
                <a:solidFill>
                  <a:srgbClr val="C00000"/>
                </a:solidFill>
              </a:rPr>
              <a:t>«Эковесна-2020»</a:t>
            </a:r>
          </a:p>
          <a:p>
            <a:pPr algn="just"/>
            <a:r>
              <a:rPr lang="ru-RU" sz="1400" dirty="0" smtClean="0"/>
              <a:t>В рамках акции «</a:t>
            </a:r>
            <a:r>
              <a:rPr lang="ru-RU" sz="1400" dirty="0" err="1" smtClean="0"/>
              <a:t>Эковесна</a:t>
            </a:r>
            <a:r>
              <a:rPr lang="ru-RU" sz="1400" dirty="0" smtClean="0"/>
              <a:t>» обучающиеся нашей школы приступили к уборке территории прилегающей к дому. Чистота прежде всего. Дети помогают родителям в уборке дома: собирают мусор, подметают и граблями убирают  старую траву. </a:t>
            </a:r>
          </a:p>
          <a:p>
            <a:endParaRPr lang="ru-RU" dirty="0"/>
          </a:p>
        </p:txBody>
      </p:sp>
      <p:pic>
        <p:nvPicPr>
          <p:cNvPr id="1029" name="Picture 5" descr="C:\Users\светлана\Desktop\эковесна.jpg"/>
          <p:cNvPicPr>
            <a:picLocks noChangeAspect="1" noChangeArrowheads="1"/>
          </p:cNvPicPr>
          <p:nvPr/>
        </p:nvPicPr>
        <p:blipFill>
          <a:blip r:embed="rId7" cstate="print"/>
          <a:srcRect/>
          <a:stretch>
            <a:fillRect/>
          </a:stretch>
        </p:blipFill>
        <p:spPr bwMode="auto">
          <a:xfrm>
            <a:off x="2276872" y="8100392"/>
            <a:ext cx="1512168" cy="848365"/>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светлана\Desktop\фото-2020\9 Мая\9мая.jpg"/>
          <p:cNvPicPr>
            <a:picLocks noChangeAspect="1" noChangeArrowheads="1"/>
          </p:cNvPicPr>
          <p:nvPr/>
        </p:nvPicPr>
        <p:blipFill>
          <a:blip r:embed="rId2" cstate="print"/>
          <a:srcRect/>
          <a:stretch>
            <a:fillRect/>
          </a:stretch>
        </p:blipFill>
        <p:spPr bwMode="auto">
          <a:xfrm>
            <a:off x="188640" y="179512"/>
            <a:ext cx="1368152" cy="1026114"/>
          </a:xfrm>
          <a:prstGeom prst="rect">
            <a:avLst/>
          </a:prstGeom>
          <a:noFill/>
        </p:spPr>
      </p:pic>
      <p:pic>
        <p:nvPicPr>
          <p:cNvPr id="1027" name="Picture 3" descr="C:\Users\светлана\Desktop\фото-2020\9 Мая\венок салу.jpg"/>
          <p:cNvPicPr>
            <a:picLocks noChangeAspect="1" noChangeArrowheads="1"/>
          </p:cNvPicPr>
          <p:nvPr/>
        </p:nvPicPr>
        <p:blipFill>
          <a:blip r:embed="rId3" cstate="print"/>
          <a:srcRect/>
          <a:stretch>
            <a:fillRect/>
          </a:stretch>
        </p:blipFill>
        <p:spPr bwMode="auto">
          <a:xfrm>
            <a:off x="188640" y="1259632"/>
            <a:ext cx="1368152" cy="1026114"/>
          </a:xfrm>
          <a:prstGeom prst="rect">
            <a:avLst/>
          </a:prstGeom>
          <a:noFill/>
        </p:spPr>
      </p:pic>
      <p:sp>
        <p:nvSpPr>
          <p:cNvPr id="5" name="TextBox 4"/>
          <p:cNvSpPr txBox="1"/>
          <p:nvPr/>
        </p:nvSpPr>
        <p:spPr>
          <a:xfrm>
            <a:off x="1628800" y="179512"/>
            <a:ext cx="4392488" cy="2092881"/>
          </a:xfrm>
          <a:prstGeom prst="rect">
            <a:avLst/>
          </a:prstGeom>
          <a:noFill/>
        </p:spPr>
        <p:txBody>
          <a:bodyPr wrap="square" rtlCol="0">
            <a:spAutoFit/>
          </a:bodyPr>
          <a:lstStyle/>
          <a:p>
            <a:pPr algn="ctr"/>
            <a:r>
              <a:rPr lang="tt-RU" b="1" dirty="0" smtClean="0">
                <a:solidFill>
                  <a:srgbClr val="FF0000"/>
                </a:solidFill>
              </a:rPr>
              <a:t>П.Е.Вороб</a:t>
            </a:r>
            <a:r>
              <a:rPr lang="ru-RU" b="1" dirty="0" err="1" smtClean="0">
                <a:solidFill>
                  <a:srgbClr val="FF0000"/>
                </a:solidFill>
              </a:rPr>
              <a:t>ьев</a:t>
            </a:r>
            <a:r>
              <a:rPr lang="ru-RU" b="1" dirty="0" smtClean="0">
                <a:solidFill>
                  <a:srgbClr val="FF0000"/>
                </a:solidFill>
              </a:rPr>
              <a:t> </a:t>
            </a:r>
            <a:r>
              <a:rPr lang="ru-RU" b="1" dirty="0" err="1" smtClean="0">
                <a:solidFill>
                  <a:srgbClr val="FF0000"/>
                </a:solidFill>
              </a:rPr>
              <a:t>исемендәге </a:t>
            </a:r>
            <a:r>
              <a:rPr lang="ru-RU" b="1" dirty="0" smtClean="0">
                <a:solidFill>
                  <a:srgbClr val="FF0000"/>
                </a:solidFill>
              </a:rPr>
              <a:t>парк </a:t>
            </a:r>
            <a:r>
              <a:rPr lang="ru-RU" b="1" dirty="0" err="1" smtClean="0">
                <a:solidFill>
                  <a:srgbClr val="FF0000"/>
                </a:solidFill>
              </a:rPr>
              <a:t>ачу</a:t>
            </a:r>
            <a:endParaRPr lang="ru-RU" b="1" dirty="0" smtClean="0">
              <a:solidFill>
                <a:srgbClr val="FF0000"/>
              </a:solidFill>
            </a:endParaRPr>
          </a:p>
          <a:p>
            <a:pPr algn="just"/>
            <a:r>
              <a:rPr lang="ru-RU" sz="1400" dirty="0" smtClean="0"/>
              <a:t>8 май </a:t>
            </a:r>
            <a:r>
              <a:rPr lang="ru-RU" sz="1400" dirty="0" err="1" smtClean="0"/>
              <a:t>көнне мәктәбебездә П.Е.Воробь</a:t>
            </a:r>
            <a:r>
              <a:rPr lang="tt-RU" sz="1400" dirty="0" smtClean="0"/>
              <a:t>ев исемендәге паркны ачу тантанасы булды. Илдә пандемия бару сәбәпле, күп кеше катнаша алмады. Паркны ачуда мәктәп директоры Гайнутдинов И.З., авыл советы җитәкчесе Шамеев Р.Х., анын секретаре Петухова О.В., тәрбия эшләре буенча директор урынбасары Андреева Г.З., мәдәният хезмәткәре Михайлова Л. катнаштылар </a:t>
            </a:r>
            <a:r>
              <a:rPr lang="ru-RU" sz="1400" dirty="0" smtClean="0"/>
              <a:t> </a:t>
            </a:r>
            <a:r>
              <a:rPr lang="ru-RU" sz="1400" dirty="0" err="1" smtClean="0"/>
              <a:t>һәм  геройлар</a:t>
            </a:r>
            <a:r>
              <a:rPr lang="ru-RU" sz="1400" dirty="0" smtClean="0"/>
              <a:t> </a:t>
            </a:r>
            <a:r>
              <a:rPr lang="ru-RU" sz="1400" dirty="0" err="1" smtClean="0"/>
              <a:t>исеменә </a:t>
            </a:r>
            <a:r>
              <a:rPr lang="ru-RU" sz="1400" dirty="0" smtClean="0"/>
              <a:t>венок </a:t>
            </a:r>
            <a:r>
              <a:rPr lang="ru-RU" sz="1400" dirty="0" err="1" smtClean="0"/>
              <a:t>куйдылар</a:t>
            </a:r>
            <a:r>
              <a:rPr lang="ru-RU" sz="1400" dirty="0" smtClean="0"/>
              <a:t>.</a:t>
            </a:r>
            <a:endParaRPr lang="ru-RU" sz="1400" dirty="0"/>
          </a:p>
        </p:txBody>
      </p:sp>
      <p:pic>
        <p:nvPicPr>
          <p:cNvPr id="1028" name="Picture 4" descr="C:\Users\светлана\Desktop\победа.jpg"/>
          <p:cNvPicPr>
            <a:picLocks noChangeAspect="1" noChangeArrowheads="1"/>
          </p:cNvPicPr>
          <p:nvPr/>
        </p:nvPicPr>
        <p:blipFill>
          <a:blip r:embed="rId4" cstate="print"/>
          <a:srcRect/>
          <a:stretch>
            <a:fillRect/>
          </a:stretch>
        </p:blipFill>
        <p:spPr bwMode="auto">
          <a:xfrm>
            <a:off x="6058409" y="179512"/>
            <a:ext cx="799591" cy="577038"/>
          </a:xfrm>
          <a:prstGeom prst="rect">
            <a:avLst/>
          </a:prstGeom>
          <a:noFill/>
        </p:spPr>
      </p:pic>
      <p:pic>
        <p:nvPicPr>
          <p:cNvPr id="1029" name="Picture 5" descr="C:\Users\светлана\Desktop\Logo TASSR 1 3(3)(2).jpg"/>
          <p:cNvPicPr>
            <a:picLocks noChangeAspect="1" noChangeArrowheads="1"/>
          </p:cNvPicPr>
          <p:nvPr/>
        </p:nvPicPr>
        <p:blipFill>
          <a:blip r:embed="rId5" cstate="print"/>
          <a:srcRect/>
          <a:stretch>
            <a:fillRect/>
          </a:stretch>
        </p:blipFill>
        <p:spPr bwMode="auto">
          <a:xfrm>
            <a:off x="6058432" y="899593"/>
            <a:ext cx="610927" cy="432048"/>
          </a:xfrm>
          <a:prstGeom prst="rect">
            <a:avLst/>
          </a:prstGeom>
          <a:noFill/>
        </p:spPr>
      </p:pic>
      <p:sp>
        <p:nvSpPr>
          <p:cNvPr id="7" name="TextBox 6"/>
          <p:cNvSpPr txBox="1"/>
          <p:nvPr/>
        </p:nvSpPr>
        <p:spPr>
          <a:xfrm>
            <a:off x="188640" y="2411760"/>
            <a:ext cx="6480720" cy="2523768"/>
          </a:xfrm>
          <a:prstGeom prst="rect">
            <a:avLst/>
          </a:prstGeom>
          <a:noFill/>
        </p:spPr>
        <p:txBody>
          <a:bodyPr wrap="square" rtlCol="0">
            <a:spAutoFit/>
          </a:bodyPr>
          <a:lstStyle/>
          <a:p>
            <a:pPr algn="ctr"/>
            <a:r>
              <a:rPr lang="ru-RU" b="1" dirty="0" smtClean="0">
                <a:solidFill>
                  <a:srgbClr val="FF0000"/>
                </a:solidFill>
              </a:rPr>
              <a:t>Родительское собрание </a:t>
            </a:r>
            <a:r>
              <a:rPr lang="ru-RU" b="1" dirty="0" err="1" smtClean="0">
                <a:solidFill>
                  <a:srgbClr val="FF0000"/>
                </a:solidFill>
              </a:rPr>
              <a:t>онлайн</a:t>
            </a:r>
            <a:endParaRPr lang="ru-RU" b="1" dirty="0" smtClean="0">
              <a:solidFill>
                <a:srgbClr val="FF0000"/>
              </a:solidFill>
            </a:endParaRPr>
          </a:p>
          <a:p>
            <a:pPr algn="just"/>
            <a:r>
              <a:rPr lang="ru-RU" sz="1400" dirty="0" smtClean="0"/>
              <a:t>  24 апреля прошло родительское собрание в </a:t>
            </a:r>
            <a:r>
              <a:rPr lang="ru-RU" sz="1400" dirty="0" err="1" smtClean="0"/>
              <a:t>онлайн</a:t>
            </a:r>
            <a:r>
              <a:rPr lang="ru-RU" sz="1400" dirty="0" smtClean="0"/>
              <a:t> -режиме. Родители и классные руководители встретились на платформе </a:t>
            </a:r>
            <a:r>
              <a:rPr lang="en-US" sz="1400" dirty="0" smtClean="0"/>
              <a:t>zoom</a:t>
            </a:r>
            <a:r>
              <a:rPr lang="ru-RU" sz="1400" dirty="0" smtClean="0"/>
              <a:t>, на которой уже проводятся обучение детей.  Обсуждались вопросы, касающиеся на обучение в дистанционном режиме, выполнение домашних заданий. От родителей потребовалось помогать </a:t>
            </a:r>
            <a:r>
              <a:rPr lang="ru-RU" sz="1400" dirty="0" smtClean="0"/>
              <a:t>ребенку адаптироваться к новым условиям обучения и досуга. </a:t>
            </a:r>
            <a:r>
              <a:rPr lang="ru-RU" sz="1400" dirty="0" smtClean="0"/>
              <a:t>Ввести </a:t>
            </a:r>
            <a:r>
              <a:rPr lang="ru-RU" sz="1400" dirty="0" smtClean="0"/>
              <a:t>четкий режим дня, </a:t>
            </a:r>
            <a:r>
              <a:rPr lang="ru-RU" sz="1400" dirty="0" smtClean="0"/>
              <a:t>чередовать </a:t>
            </a:r>
            <a:r>
              <a:rPr lang="ru-RU" sz="1400" dirty="0" smtClean="0"/>
              <a:t>виды деятельности.</a:t>
            </a:r>
          </a:p>
          <a:p>
            <a:pPr algn="just"/>
            <a:r>
              <a:rPr lang="ru-RU" sz="1400" dirty="0" smtClean="0"/>
              <a:t>Предлагали </a:t>
            </a:r>
            <a:r>
              <a:rPr lang="ru-RU" sz="1400" dirty="0" smtClean="0"/>
              <a:t>интересоваться </a:t>
            </a:r>
            <a:r>
              <a:rPr lang="ru-RU" sz="1400" dirty="0" err="1" smtClean="0"/>
              <a:t>онлайн-жизнью</a:t>
            </a:r>
            <a:r>
              <a:rPr lang="ru-RU" sz="1400" dirty="0" smtClean="0"/>
              <a:t> детей, заниматься зарядкой вместе с детьми, контролировать их рацион</a:t>
            </a:r>
            <a:r>
              <a:rPr lang="ru-RU" sz="1400" dirty="0" smtClean="0"/>
              <a:t>. В конце собрания родители задавали свои интересующиеся вопросы.</a:t>
            </a:r>
            <a:endParaRPr lang="ru-RU" sz="1400" dirty="0" smtClean="0"/>
          </a:p>
          <a:p>
            <a:pPr algn="just"/>
            <a:endParaRPr lang="ru-RU" sz="1400" dirty="0"/>
          </a:p>
        </p:txBody>
      </p:sp>
      <p:pic>
        <p:nvPicPr>
          <p:cNvPr id="8" name="Рисунок 7" descr="C:\Users\Ляля\Desktop\1ea338eb418d763f877b5405ae8bcbc3.jpg"/>
          <p:cNvPicPr/>
          <p:nvPr/>
        </p:nvPicPr>
        <p:blipFill>
          <a:blip r:embed="rId6"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val="0"/>
              </a:ext>
            </a:extLst>
          </a:blip>
          <a:srcRect/>
          <a:stretch>
            <a:fillRect/>
          </a:stretch>
        </p:blipFill>
        <p:spPr bwMode="auto">
          <a:xfrm>
            <a:off x="188640" y="4788024"/>
            <a:ext cx="1152128" cy="864096"/>
          </a:xfrm>
          <a:prstGeom prst="rect">
            <a:avLst/>
          </a:prstGeom>
          <a:noFill/>
          <a:ln>
            <a:noFill/>
          </a:ln>
        </p:spPr>
      </p:pic>
      <p:sp>
        <p:nvSpPr>
          <p:cNvPr id="3074" name="Rectangle 2"/>
          <p:cNvSpPr>
            <a:spLocks noChangeArrowheads="1"/>
          </p:cNvSpPr>
          <p:nvPr/>
        </p:nvSpPr>
        <p:spPr bwMode="auto">
          <a:xfrm>
            <a:off x="1340768" y="4644008"/>
            <a:ext cx="5328592" cy="147413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t-RU" sz="1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1 нче июн</a:t>
            </a:r>
            <a:r>
              <a:rPr kumimoji="0" lang="ru-RU" sz="1600" b="1" i="0" u="none" strike="noStrike" cap="none" normalizeH="0" baseline="0" dirty="0" err="1" smtClean="0">
                <a:ln>
                  <a:noFill/>
                </a:ln>
                <a:solidFill>
                  <a:srgbClr val="FF0000"/>
                </a:solidFill>
                <a:effectLst/>
                <a:latin typeface="Times New Roman" pitchFamily="18" charset="0"/>
                <a:ea typeface="Times New Roman" pitchFamily="18" charset="0"/>
                <a:cs typeface="Times New Roman" pitchFamily="18" charset="0"/>
              </a:rPr>
              <a:t>ь</a:t>
            </a:r>
            <a:r>
              <a:rPr kumimoji="0" lang="ru-RU" sz="1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tt-RU" sz="1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Балаларны халыкара яклау көне.</a:t>
            </a:r>
            <a:endParaRPr kumimoji="0" lang="ru-RU" sz="1600" b="1"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t-RU" sz="14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Балаларны яклау көне 1950 нче елдан башлап дөнья күләмендә билгеләп үтелә. Әлеге бәйрәм турындагы карар 1949 нчы елның ноябрендә хатын-кызлар Халыкара демократик федерациясе махсус сессиясендә кабул ителә.</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t-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075" name="Rectangle 3"/>
          <p:cNvSpPr>
            <a:spLocks noChangeArrowheads="1"/>
          </p:cNvSpPr>
          <p:nvPr/>
        </p:nvSpPr>
        <p:spPr bwMode="auto">
          <a:xfrm>
            <a:off x="188640" y="5724128"/>
            <a:ext cx="6480720" cy="27392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t-RU" sz="1400" b="0" i="0" u="none" strike="noStrike" cap="none" normalizeH="0" baseline="0" dirty="0" smtClean="0">
                <a:ln>
                  <a:noFill/>
                </a:ln>
                <a:solidFill>
                  <a:srgbClr val="404040"/>
                </a:solidFill>
                <a:effectLst/>
                <a:latin typeface="Times New Roman" pitchFamily="18" charset="0"/>
                <a:ea typeface="Times New Roman" pitchFamily="18" charset="0"/>
                <a:cs typeface="Times New Roman" pitchFamily="18" charset="0"/>
              </a:rPr>
              <a:t>     Җәйнең беренче көне – балачак иленең иң матур бәйрәме. </a:t>
            </a:r>
            <a:r>
              <a:rPr kumimoji="0" lang="ru-RU" sz="1400" b="0" i="0" u="none" strike="noStrike" cap="none" normalizeH="0" baseline="0" dirty="0" err="1" smtClean="0">
                <a:ln>
                  <a:noFill/>
                </a:ln>
                <a:solidFill>
                  <a:srgbClr val="404040"/>
                </a:solidFill>
                <a:effectLst/>
                <a:latin typeface="Times New Roman" pitchFamily="18" charset="0"/>
                <a:ea typeface="Times New Roman" pitchFamily="18" charset="0"/>
                <a:cs typeface="Times New Roman" pitchFamily="18" charset="0"/>
              </a:rPr>
              <a:t>Шуңа </a:t>
            </a:r>
            <a:r>
              <a:rPr kumimoji="0" lang="ru-RU" sz="1400" b="0" i="0" u="none" strike="noStrike" cap="none" normalizeH="0" baseline="0" dirty="0" smtClean="0">
                <a:ln>
                  <a:noFill/>
                </a:ln>
                <a:solidFill>
                  <a:srgbClr val="404040"/>
                </a:solidFill>
                <a:effectLst/>
                <a:latin typeface="Times New Roman" pitchFamily="18" charset="0"/>
                <a:ea typeface="Times New Roman" pitchFamily="18" charset="0"/>
                <a:cs typeface="Times New Roman" pitchFamily="18" charset="0"/>
              </a:rPr>
              <a:t>да </a:t>
            </a:r>
            <a:r>
              <a:rPr kumimoji="0" lang="ru-RU" sz="1400" b="0" i="0" u="none" strike="noStrike" cap="none" normalizeH="0" baseline="0" dirty="0" err="1" smtClean="0">
                <a:ln>
                  <a:noFill/>
                </a:ln>
                <a:solidFill>
                  <a:srgbClr val="404040"/>
                </a:solidFill>
                <a:effectLst/>
                <a:latin typeface="Times New Roman" pitchFamily="18" charset="0"/>
                <a:ea typeface="Times New Roman" pitchFamily="18" charset="0"/>
                <a:cs typeface="Times New Roman" pitchFamily="18" charset="0"/>
              </a:rPr>
              <a:t>балалар</a:t>
            </a:r>
            <a:r>
              <a:rPr kumimoji="0" lang="ru-RU" sz="1400" b="0" i="0" u="none" strike="noStrike" cap="none" normalizeH="0" baseline="0" dirty="0" smtClean="0">
                <a:ln>
                  <a:noFill/>
                </a:ln>
                <a:solidFill>
                  <a:srgbClr val="404040"/>
                </a:solidFill>
                <a:effectLst/>
                <a:latin typeface="Times New Roman" pitchFamily="18" charset="0"/>
                <a:ea typeface="Times New Roman" pitchFamily="18" charset="0"/>
                <a:cs typeface="Times New Roman" pitchFamily="18" charset="0"/>
              </a:rPr>
              <a:t> </a:t>
            </a:r>
            <a:r>
              <a:rPr kumimoji="0" lang="ru-RU" sz="1400" b="0" i="0" u="none" strike="noStrike" cap="none" normalizeH="0" baseline="0" dirty="0" err="1" smtClean="0">
                <a:ln>
                  <a:noFill/>
                </a:ln>
                <a:solidFill>
                  <a:srgbClr val="404040"/>
                </a:solidFill>
                <a:effectLst/>
                <a:latin typeface="Times New Roman" pitchFamily="18" charset="0"/>
                <a:ea typeface="Times New Roman" pitchFamily="18" charset="0"/>
                <a:cs typeface="Times New Roman" pitchFamily="18" charset="0"/>
              </a:rPr>
              <a:t>бу</a:t>
            </a:r>
            <a:r>
              <a:rPr kumimoji="0" lang="ru-RU" sz="1400" b="0" i="0" u="none" strike="noStrike" cap="none" normalizeH="0" baseline="0" dirty="0" smtClean="0">
                <a:ln>
                  <a:noFill/>
                </a:ln>
                <a:solidFill>
                  <a:srgbClr val="404040"/>
                </a:solidFill>
                <a:effectLst/>
                <a:latin typeface="Times New Roman" pitchFamily="18" charset="0"/>
                <a:ea typeface="Times New Roman" pitchFamily="18" charset="0"/>
                <a:cs typeface="Times New Roman" pitchFamily="18" charset="0"/>
              </a:rPr>
              <a:t> </a:t>
            </a:r>
            <a:r>
              <a:rPr kumimoji="0" lang="ru-RU" sz="1400" b="0" i="0" u="none" strike="noStrike" cap="none" normalizeH="0" baseline="0" dirty="0" err="1" smtClean="0">
                <a:ln>
                  <a:noFill/>
                </a:ln>
                <a:solidFill>
                  <a:srgbClr val="404040"/>
                </a:solidFill>
                <a:effectLst/>
                <a:latin typeface="Times New Roman" pitchFamily="18" charset="0"/>
                <a:ea typeface="Times New Roman" pitchFamily="18" charset="0"/>
                <a:cs typeface="Times New Roman" pitchFamily="18" charset="0"/>
              </a:rPr>
              <a:t>көнне зур</a:t>
            </a:r>
            <a:r>
              <a:rPr kumimoji="0" lang="ru-RU" sz="1400" b="0" i="0" u="none" strike="noStrike" cap="none" normalizeH="0" baseline="0" dirty="0" smtClean="0">
                <a:ln>
                  <a:noFill/>
                </a:ln>
                <a:solidFill>
                  <a:srgbClr val="404040"/>
                </a:solidFill>
                <a:effectLst/>
                <a:latin typeface="Times New Roman" pitchFamily="18" charset="0"/>
                <a:ea typeface="Times New Roman" pitchFamily="18" charset="0"/>
                <a:cs typeface="Times New Roman" pitchFamily="18" charset="0"/>
              </a:rPr>
              <a:t> </a:t>
            </a:r>
            <a:r>
              <a:rPr kumimoji="0" lang="ru-RU" sz="1400" b="0" i="0" u="none" strike="noStrike" cap="none" normalizeH="0" baseline="0" dirty="0" err="1" smtClean="0">
                <a:ln>
                  <a:noFill/>
                </a:ln>
                <a:solidFill>
                  <a:srgbClr val="404040"/>
                </a:solidFill>
                <a:effectLst/>
                <a:latin typeface="Times New Roman" pitchFamily="18" charset="0"/>
                <a:ea typeface="Times New Roman" pitchFamily="18" charset="0"/>
                <a:cs typeface="Times New Roman" pitchFamily="18" charset="0"/>
              </a:rPr>
              <a:t>түземсезлек белән көтеп </a:t>
            </a:r>
            <a:r>
              <a:rPr kumimoji="0" lang="ru-RU" sz="1400" b="0" i="0" u="none" strike="noStrike" cap="none" normalizeH="0" baseline="0" dirty="0" smtClean="0">
                <a:ln>
                  <a:noFill/>
                </a:ln>
                <a:solidFill>
                  <a:srgbClr val="404040"/>
                </a:solidFill>
                <a:effectLst/>
                <a:latin typeface="Times New Roman" pitchFamily="18" charset="0"/>
                <a:ea typeface="Times New Roman" pitchFamily="18" charset="0"/>
                <a:cs typeface="Times New Roman" pitchFamily="18" charset="0"/>
              </a:rPr>
              <a:t>ала. </a:t>
            </a:r>
            <a:r>
              <a:rPr kumimoji="0" lang="ru-RU" sz="1400" b="0" i="0" u="none" strike="noStrike" cap="none" normalizeH="0" baseline="0" dirty="0" err="1" smtClean="0">
                <a:ln>
                  <a:noFill/>
                </a:ln>
                <a:solidFill>
                  <a:srgbClr val="404040"/>
                </a:solidFill>
                <a:effectLst/>
                <a:latin typeface="Times New Roman" pitchFamily="18" charset="0"/>
                <a:ea typeface="Times New Roman" pitchFamily="18" charset="0"/>
                <a:cs typeface="Times New Roman" pitchFamily="18" charset="0"/>
              </a:rPr>
              <a:t>Әлеге бәйрәм безгә, өлкәннәргә, һәр баланың яклауга</a:t>
            </a:r>
            <a:r>
              <a:rPr kumimoji="0" lang="ru-RU" sz="1400" b="0" i="0" u="none" strike="noStrike" cap="none" normalizeH="0" baseline="0" dirty="0" smtClean="0">
                <a:ln>
                  <a:noFill/>
                </a:ln>
                <a:solidFill>
                  <a:srgbClr val="404040"/>
                </a:solidFill>
                <a:effectLst/>
                <a:latin typeface="Times New Roman" pitchFamily="18" charset="0"/>
                <a:ea typeface="Times New Roman" pitchFamily="18" charset="0"/>
                <a:cs typeface="Times New Roman" pitchFamily="18" charset="0"/>
              </a:rPr>
              <a:t>, </a:t>
            </a:r>
            <a:r>
              <a:rPr kumimoji="0" lang="ru-RU" sz="1400" b="0" i="0" u="none" strike="noStrike" cap="none" normalizeH="0" baseline="0" dirty="0" err="1" smtClean="0">
                <a:ln>
                  <a:noFill/>
                </a:ln>
                <a:solidFill>
                  <a:srgbClr val="404040"/>
                </a:solidFill>
                <a:effectLst/>
                <a:latin typeface="Times New Roman" pitchFamily="18" charset="0"/>
                <a:ea typeface="Times New Roman" pitchFamily="18" charset="0"/>
                <a:cs typeface="Times New Roman" pitchFamily="18" charset="0"/>
              </a:rPr>
              <a:t>кайгыртуга</a:t>
            </a:r>
            <a:r>
              <a:rPr kumimoji="0" lang="ru-RU" sz="1400" b="0" i="0" u="none" strike="noStrike" cap="none" normalizeH="0" baseline="0" dirty="0" smtClean="0">
                <a:ln>
                  <a:noFill/>
                </a:ln>
                <a:solidFill>
                  <a:srgbClr val="404040"/>
                </a:solidFill>
                <a:effectLst/>
                <a:latin typeface="Times New Roman" pitchFamily="18" charset="0"/>
                <a:ea typeface="Times New Roman" pitchFamily="18" charset="0"/>
                <a:cs typeface="Times New Roman" pitchFamily="18" charset="0"/>
              </a:rPr>
              <a:t> </a:t>
            </a:r>
            <a:r>
              <a:rPr kumimoji="0" lang="ru-RU" sz="1400" b="0" i="0" u="none" strike="noStrike" cap="none" normalizeH="0" baseline="0" dirty="0" err="1" smtClean="0">
                <a:ln>
                  <a:noFill/>
                </a:ln>
                <a:solidFill>
                  <a:srgbClr val="404040"/>
                </a:solidFill>
                <a:effectLst/>
                <a:latin typeface="Times New Roman" pitchFamily="18" charset="0"/>
                <a:ea typeface="Times New Roman" pitchFamily="18" charset="0"/>
                <a:cs typeface="Times New Roman" pitchFamily="18" charset="0"/>
              </a:rPr>
              <a:t>мохтаҗ икәнен искәртеп, җаваплыгыбызны барлап</a:t>
            </a:r>
            <a:r>
              <a:rPr kumimoji="0" lang="ru-RU" sz="1400" b="0" i="0" u="none" strike="noStrike" cap="none" normalizeH="0" baseline="0" dirty="0" smtClean="0">
                <a:ln>
                  <a:noFill/>
                </a:ln>
                <a:solidFill>
                  <a:srgbClr val="404040"/>
                </a:solidFill>
                <a:effectLst/>
                <a:latin typeface="Times New Roman" pitchFamily="18" charset="0"/>
                <a:ea typeface="Times New Roman" pitchFamily="18" charset="0"/>
                <a:cs typeface="Times New Roman" pitchFamily="18" charset="0"/>
              </a:rPr>
              <a:t> тора. </a:t>
            </a:r>
            <a:r>
              <a:rPr kumimoji="0" lang="ru-RU" sz="1400" b="0" i="0" u="none" strike="noStrike" cap="none" normalizeH="0" baseline="0" dirty="0" err="1" smtClean="0">
                <a:ln>
                  <a:noFill/>
                </a:ln>
                <a:solidFill>
                  <a:srgbClr val="404040"/>
                </a:solidFill>
                <a:effectLst/>
                <a:latin typeface="Times New Roman" pitchFamily="18" charset="0"/>
                <a:ea typeface="Times New Roman" pitchFamily="18" charset="0"/>
                <a:cs typeface="Times New Roman" pitchFamily="18" charset="0"/>
              </a:rPr>
              <a:t>Чөнки үсеп килүче буын</a:t>
            </a:r>
            <a:r>
              <a:rPr kumimoji="0" lang="ru-RU" sz="1400" b="0" i="0" u="none" strike="noStrike" cap="none" normalizeH="0" baseline="0" dirty="0" smtClean="0">
                <a:ln>
                  <a:noFill/>
                </a:ln>
                <a:solidFill>
                  <a:srgbClr val="404040"/>
                </a:solidFill>
                <a:effectLst/>
                <a:latin typeface="Times New Roman" pitchFamily="18" charset="0"/>
                <a:ea typeface="Times New Roman" pitchFamily="18" charset="0"/>
                <a:cs typeface="Times New Roman" pitchFamily="18" charset="0"/>
              </a:rPr>
              <a:t> – </a:t>
            </a:r>
            <a:r>
              <a:rPr kumimoji="0" lang="ru-RU" sz="1400" b="0" i="0" u="none" strike="noStrike" cap="none" normalizeH="0" baseline="0" dirty="0" err="1" smtClean="0">
                <a:ln>
                  <a:noFill/>
                </a:ln>
                <a:solidFill>
                  <a:srgbClr val="404040"/>
                </a:solidFill>
                <a:effectLst/>
                <a:latin typeface="Times New Roman" pitchFamily="18" charset="0"/>
                <a:ea typeface="Times New Roman" pitchFamily="18" charset="0"/>
                <a:cs typeface="Times New Roman" pitchFamily="18" charset="0"/>
              </a:rPr>
              <a:t>ул</a:t>
            </a:r>
            <a:r>
              <a:rPr kumimoji="0" lang="ru-RU" sz="1400" b="0" i="0" u="none" strike="noStrike" cap="none" normalizeH="0" baseline="0" dirty="0" smtClean="0">
                <a:ln>
                  <a:noFill/>
                </a:ln>
                <a:solidFill>
                  <a:srgbClr val="404040"/>
                </a:solidFill>
                <a:effectLst/>
                <a:latin typeface="Times New Roman" pitchFamily="18" charset="0"/>
                <a:ea typeface="Times New Roman" pitchFamily="18" charset="0"/>
                <a:cs typeface="Times New Roman" pitchFamily="18" charset="0"/>
              </a:rPr>
              <a:t> </a:t>
            </a:r>
            <a:r>
              <a:rPr kumimoji="0" lang="ru-RU" sz="1400" b="0" i="0" u="none" strike="noStrike" cap="none" normalizeH="0" baseline="0" dirty="0" err="1" smtClean="0">
                <a:ln>
                  <a:noFill/>
                </a:ln>
                <a:solidFill>
                  <a:srgbClr val="404040"/>
                </a:solidFill>
                <a:effectLst/>
                <a:latin typeface="Times New Roman" pitchFamily="18" charset="0"/>
                <a:ea typeface="Times New Roman" pitchFamily="18" charset="0"/>
                <a:cs typeface="Times New Roman" pitchFamily="18" charset="0"/>
              </a:rPr>
              <a:t>безнең киләчәгебез, илебезнең киләчәге.</a:t>
            </a:r>
            <a:r>
              <a:rPr kumimoji="0" lang="ru-RU" sz="1400" b="0" i="0" u="none" strike="noStrike" cap="none" normalizeH="0" baseline="0" dirty="0" smtClean="0">
                <a:ln>
                  <a:noFill/>
                </a:ln>
                <a:solidFill>
                  <a:srgbClr val="404040"/>
                </a:solidFill>
                <a:effectLst/>
                <a:latin typeface="Times New Roman" pitchFamily="18" charset="0"/>
                <a:ea typeface="Times New Roman" pitchFamily="18" charset="0"/>
                <a:cs typeface="Times New Roman" pitchFamily="18" charset="0"/>
              </a:rPr>
              <a:t> Без </a:t>
            </a:r>
            <a:r>
              <a:rPr kumimoji="0" lang="ru-RU" sz="1400" b="0" i="0" u="none" strike="noStrike" cap="none" normalizeH="0" baseline="0" dirty="0" err="1" smtClean="0">
                <a:ln>
                  <a:noFill/>
                </a:ln>
                <a:solidFill>
                  <a:srgbClr val="404040"/>
                </a:solidFill>
                <a:effectLst/>
                <a:latin typeface="Times New Roman" pitchFamily="18" charset="0"/>
                <a:ea typeface="Times New Roman" pitchFamily="18" charset="0"/>
                <a:cs typeface="Times New Roman" pitchFamily="18" charset="0"/>
              </a:rPr>
              <a:t>алар</a:t>
            </a:r>
            <a:r>
              <a:rPr kumimoji="0" lang="ru-RU" sz="1400" b="0" i="0" u="none" strike="noStrike" cap="none" normalizeH="0" baseline="0" dirty="0" smtClean="0">
                <a:ln>
                  <a:noFill/>
                </a:ln>
                <a:solidFill>
                  <a:srgbClr val="404040"/>
                </a:solidFill>
                <a:effectLst/>
                <a:latin typeface="Times New Roman" pitchFamily="18" charset="0"/>
                <a:ea typeface="Times New Roman" pitchFamily="18" charset="0"/>
                <a:cs typeface="Times New Roman" pitchFamily="18" charset="0"/>
              </a:rPr>
              <a:t> </a:t>
            </a:r>
            <a:r>
              <a:rPr kumimoji="0" lang="ru-RU" sz="1400" b="0" i="0" u="none" strike="noStrike" cap="none" normalizeH="0" baseline="0" dirty="0" err="1" smtClean="0">
                <a:ln>
                  <a:noFill/>
                </a:ln>
                <a:solidFill>
                  <a:srgbClr val="404040"/>
                </a:solidFill>
                <a:effectLst/>
                <a:latin typeface="Times New Roman" pitchFamily="18" charset="0"/>
                <a:ea typeface="Times New Roman" pitchFamily="18" charset="0"/>
                <a:cs typeface="Times New Roman" pitchFamily="18" charset="0"/>
              </a:rPr>
              <a:t>хакына</a:t>
            </a:r>
            <a:r>
              <a:rPr kumimoji="0" lang="ru-RU" sz="1400" b="0" i="0" u="none" strike="noStrike" cap="none" normalizeH="0" baseline="0" dirty="0" smtClean="0">
                <a:ln>
                  <a:noFill/>
                </a:ln>
                <a:solidFill>
                  <a:srgbClr val="404040"/>
                </a:solidFill>
                <a:effectLst/>
                <a:latin typeface="Times New Roman" pitchFamily="18" charset="0"/>
                <a:ea typeface="Times New Roman" pitchFamily="18" charset="0"/>
                <a:cs typeface="Times New Roman" pitchFamily="18" charset="0"/>
              </a:rPr>
              <a:t> </a:t>
            </a:r>
            <a:r>
              <a:rPr kumimoji="0" lang="ru-RU" sz="1400" b="0" i="0" u="none" strike="noStrike" cap="none" normalizeH="0" baseline="0" dirty="0" err="1" smtClean="0">
                <a:ln>
                  <a:noFill/>
                </a:ln>
                <a:solidFill>
                  <a:srgbClr val="404040"/>
                </a:solidFill>
                <a:effectLst/>
                <a:latin typeface="Times New Roman" pitchFamily="18" charset="0"/>
                <a:ea typeface="Times New Roman" pitchFamily="18" charset="0"/>
                <a:cs typeface="Times New Roman" pitchFamily="18" charset="0"/>
              </a:rPr>
              <a:t>яшибез</a:t>
            </a:r>
            <a:r>
              <a:rPr kumimoji="0" lang="ru-RU" sz="1400" b="0" i="0" u="none" strike="noStrike" cap="none" normalizeH="0" baseline="0" dirty="0" smtClean="0">
                <a:ln>
                  <a:noFill/>
                </a:ln>
                <a:solidFill>
                  <a:srgbClr val="404040"/>
                </a:solidFill>
                <a:effectLst/>
                <a:latin typeface="Times New Roman" pitchFamily="18" charset="0"/>
                <a:ea typeface="Times New Roman" pitchFamily="18" charset="0"/>
                <a:cs typeface="Times New Roman" pitchFamily="18" charset="0"/>
              </a:rPr>
              <a:t>. </a:t>
            </a:r>
            <a:r>
              <a:rPr kumimoji="0" lang="ru-RU" sz="1400" b="0" i="0" u="none" strike="noStrike" cap="none" normalizeH="0" baseline="0" dirty="0" err="1" smtClean="0">
                <a:ln>
                  <a:noFill/>
                </a:ln>
                <a:solidFill>
                  <a:srgbClr val="404040"/>
                </a:solidFill>
                <a:effectLst/>
                <a:latin typeface="Times New Roman" pitchFamily="18" charset="0"/>
                <a:ea typeface="Times New Roman" pitchFamily="18" charset="0"/>
                <a:cs typeface="Times New Roman" pitchFamily="18" charset="0"/>
              </a:rPr>
              <a:t>Балаларыбызны</a:t>
            </a:r>
            <a:r>
              <a:rPr kumimoji="0" lang="ru-RU" sz="1400" b="0" i="0" u="none" strike="noStrike" cap="none" normalizeH="0" baseline="0" dirty="0" smtClean="0">
                <a:ln>
                  <a:noFill/>
                </a:ln>
                <a:solidFill>
                  <a:srgbClr val="404040"/>
                </a:solidFill>
                <a:effectLst/>
                <a:latin typeface="Times New Roman" pitchFamily="18" charset="0"/>
                <a:ea typeface="Times New Roman" pitchFamily="18" charset="0"/>
                <a:cs typeface="Times New Roman" pitchFamily="18" charset="0"/>
              </a:rPr>
              <a:t> </a:t>
            </a:r>
            <a:r>
              <a:rPr kumimoji="0" lang="ru-RU" sz="1400" b="0" i="0" u="none" strike="noStrike" cap="none" normalizeH="0" baseline="0" dirty="0" err="1" smtClean="0">
                <a:ln>
                  <a:noFill/>
                </a:ln>
                <a:solidFill>
                  <a:srgbClr val="404040"/>
                </a:solidFill>
                <a:effectLst/>
                <a:latin typeface="Times New Roman" pitchFamily="18" charset="0"/>
                <a:ea typeface="Times New Roman" pitchFamily="18" charset="0"/>
                <a:cs typeface="Times New Roman" pitchFamily="18" charset="0"/>
              </a:rPr>
              <a:t>мәрхәмәтле һәм кешелекле</a:t>
            </a:r>
            <a:r>
              <a:rPr kumimoji="0" lang="ru-RU" sz="1400" b="0" i="0" u="none" strike="noStrike" cap="none" normalizeH="0" baseline="0" dirty="0" smtClean="0">
                <a:ln>
                  <a:noFill/>
                </a:ln>
                <a:solidFill>
                  <a:srgbClr val="404040"/>
                </a:solidFill>
                <a:effectLst/>
                <a:latin typeface="Times New Roman" pitchFamily="18" charset="0"/>
                <a:ea typeface="Times New Roman" pitchFamily="18" charset="0"/>
                <a:cs typeface="Times New Roman" pitchFamily="18" charset="0"/>
              </a:rPr>
              <a:t> </a:t>
            </a:r>
            <a:r>
              <a:rPr kumimoji="0" lang="ru-RU" sz="1400" b="0" i="0" u="none" strike="noStrike" cap="none" normalizeH="0" baseline="0" dirty="0" err="1" smtClean="0">
                <a:ln>
                  <a:noFill/>
                </a:ln>
                <a:solidFill>
                  <a:srgbClr val="404040"/>
                </a:solidFill>
                <a:effectLst/>
                <a:latin typeface="Times New Roman" pitchFamily="18" charset="0"/>
                <a:ea typeface="Times New Roman" pitchFamily="18" charset="0"/>
                <a:cs typeface="Times New Roman" pitchFamily="18" charset="0"/>
              </a:rPr>
              <a:t>булырга</a:t>
            </a:r>
            <a:r>
              <a:rPr kumimoji="0" lang="ru-RU" sz="1400" b="0" i="0" u="none" strike="noStrike" cap="none" normalizeH="0" baseline="0" dirty="0" smtClean="0">
                <a:ln>
                  <a:noFill/>
                </a:ln>
                <a:solidFill>
                  <a:srgbClr val="404040"/>
                </a:solidFill>
                <a:effectLst/>
                <a:latin typeface="Times New Roman" pitchFamily="18" charset="0"/>
                <a:ea typeface="Times New Roman" pitchFamily="18" charset="0"/>
                <a:cs typeface="Times New Roman" pitchFamily="18" charset="0"/>
              </a:rPr>
              <a:t> </a:t>
            </a:r>
            <a:r>
              <a:rPr kumimoji="0" lang="ru-RU" sz="1400" b="0" i="0" u="none" strike="noStrike" cap="none" normalizeH="0" baseline="0" dirty="0" err="1" smtClean="0">
                <a:ln>
                  <a:noFill/>
                </a:ln>
                <a:solidFill>
                  <a:srgbClr val="404040"/>
                </a:solidFill>
                <a:effectLst/>
                <a:latin typeface="Times New Roman" pitchFamily="18" charset="0"/>
                <a:ea typeface="Times New Roman" pitchFamily="18" charset="0"/>
                <a:cs typeface="Times New Roman" pitchFamily="18" charset="0"/>
              </a:rPr>
              <a:t>өйрәтү </a:t>
            </a:r>
            <a:r>
              <a:rPr kumimoji="0" lang="ru-RU" sz="1400" b="0" i="0" u="none" strike="noStrike" cap="none" normalizeH="0" baseline="0" dirty="0" smtClean="0">
                <a:ln>
                  <a:noFill/>
                </a:ln>
                <a:solidFill>
                  <a:srgbClr val="404040"/>
                </a:solidFill>
                <a:effectLst/>
                <a:latin typeface="Times New Roman" pitchFamily="18" charset="0"/>
                <a:ea typeface="Times New Roman" pitchFamily="18" charset="0"/>
                <a:cs typeface="Times New Roman" pitchFamily="18" charset="0"/>
              </a:rPr>
              <a:t>– </a:t>
            </a:r>
            <a:r>
              <a:rPr kumimoji="0" lang="ru-RU" sz="1400" b="0" i="0" u="none" strike="noStrike" cap="none" normalizeH="0" baseline="0" dirty="0" err="1" smtClean="0">
                <a:ln>
                  <a:noFill/>
                </a:ln>
                <a:solidFill>
                  <a:srgbClr val="404040"/>
                </a:solidFill>
                <a:effectLst/>
                <a:latin typeface="Times New Roman" pitchFamily="18" charset="0"/>
                <a:ea typeface="Times New Roman" pitchFamily="18" charset="0"/>
                <a:cs typeface="Times New Roman" pitchFamily="18" charset="0"/>
              </a:rPr>
              <a:t>изге</a:t>
            </a:r>
            <a:r>
              <a:rPr kumimoji="0" lang="ru-RU" sz="1400" b="0" i="0" u="none" strike="noStrike" cap="none" normalizeH="0" baseline="0" dirty="0" smtClean="0">
                <a:ln>
                  <a:noFill/>
                </a:ln>
                <a:solidFill>
                  <a:srgbClr val="404040"/>
                </a:solidFill>
                <a:effectLst/>
                <a:latin typeface="Times New Roman" pitchFamily="18" charset="0"/>
                <a:ea typeface="Times New Roman" pitchFamily="18" charset="0"/>
                <a:cs typeface="Times New Roman" pitchFamily="18" charset="0"/>
              </a:rPr>
              <a:t> </a:t>
            </a:r>
            <a:r>
              <a:rPr kumimoji="0" lang="ru-RU" sz="1400" b="0" i="0" u="none" strike="noStrike" cap="none" normalizeH="0" baseline="0" dirty="0" err="1" smtClean="0">
                <a:ln>
                  <a:noFill/>
                </a:ln>
                <a:solidFill>
                  <a:srgbClr val="404040"/>
                </a:solidFill>
                <a:effectLst/>
                <a:latin typeface="Times New Roman" pitchFamily="18" charset="0"/>
                <a:ea typeface="Times New Roman" pitchFamily="18" charset="0"/>
                <a:cs typeface="Times New Roman" pitchFamily="18" charset="0"/>
              </a:rPr>
              <a:t>бурычыбыз</a:t>
            </a:r>
            <a:r>
              <a:rPr kumimoji="0" lang="ru-RU" sz="1400" b="0" i="0" u="none" strike="noStrike" cap="none" normalizeH="0" baseline="0" dirty="0" smtClean="0">
                <a:ln>
                  <a:noFill/>
                </a:ln>
                <a:solidFill>
                  <a:srgbClr val="404040"/>
                </a:solidFill>
                <a:effectLst/>
                <a:latin typeface="Times New Roman" pitchFamily="18" charset="0"/>
                <a:ea typeface="Times New Roman" pitchFamily="18" charset="0"/>
                <a:cs typeface="Times New Roman" pitchFamily="18" charset="0"/>
              </a:rPr>
              <a:t>.</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t-RU" sz="1400" b="0" i="0" u="none" strike="noStrike" cap="none" normalizeH="0" baseline="0" dirty="0" smtClean="0">
                <a:ln>
                  <a:noFill/>
                </a:ln>
                <a:solidFill>
                  <a:srgbClr val="404040"/>
                </a:solidFill>
                <a:effectLst/>
                <a:latin typeface="Times New Roman" pitchFamily="18" charset="0"/>
                <a:ea typeface="Times New Roman" pitchFamily="18" charset="0"/>
                <a:cs typeface="Times New Roman" pitchFamily="18" charset="0"/>
              </a:rPr>
              <a:t>Барлык сабыйларны бу якты бәйрәм белән котлап, исән-имин булуларын, әти-әниләрен тыңлап, тәртипле булуларын теләп калабыз! </a:t>
            </a:r>
            <a:r>
              <a:rPr kumimoji="0" lang="tt-RU" sz="14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Күк йөзебез аяз, балаларыбыз бәхетле. киләчәк тормышыбыз якты булсын! </a:t>
            </a:r>
          </a:p>
          <a:p>
            <a:pPr marL="0" marR="0" lvl="0" indent="0" algn="just" defTabSz="914400" rtl="0" eaLnBrk="0" fontAlgn="base" latinLnBrk="0" hangingPunct="0">
              <a:lnSpc>
                <a:spcPct val="100000"/>
              </a:lnSpc>
              <a:spcBef>
                <a:spcPct val="0"/>
              </a:spcBef>
              <a:spcAft>
                <a:spcPct val="0"/>
              </a:spcAft>
              <a:buClrTx/>
              <a:buSzTx/>
              <a:buFontTx/>
              <a:buNone/>
              <a:tabLst/>
            </a:pPr>
            <a:r>
              <a:rPr lang="tt-RU" sz="1400" dirty="0" smtClean="0">
                <a:solidFill>
                  <a:srgbClr val="333333"/>
                </a:solidFill>
                <a:latin typeface="Times New Roman" pitchFamily="18" charset="0"/>
                <a:cs typeface="Times New Roman" pitchFamily="18" charset="0"/>
              </a:rPr>
              <a:t> </a:t>
            </a:r>
            <a:r>
              <a:rPr lang="tt-RU" sz="1400" dirty="0" smtClean="0">
                <a:solidFill>
                  <a:srgbClr val="333333"/>
                </a:solidFill>
                <a:latin typeface="Times New Roman" pitchFamily="18" charset="0"/>
                <a:cs typeface="Times New Roman" pitchFamily="18" charset="0"/>
              </a:rPr>
              <a:t>  Безнең укучылар да бу бәйрәмнән читтә калмадылар, рәсемнәр ясап, фотога төшеп мәктәпнең Инстаграмм битендә урын алдылар. </a:t>
            </a:r>
          </a:p>
          <a:p>
            <a:pPr marL="0" marR="0" lvl="0" indent="0" algn="r" defTabSz="914400" rtl="0" eaLnBrk="0" fontAlgn="base" latinLnBrk="0" hangingPunct="0">
              <a:lnSpc>
                <a:spcPct val="100000"/>
              </a:lnSpc>
              <a:spcBef>
                <a:spcPct val="0"/>
              </a:spcBef>
              <a:spcAft>
                <a:spcPct val="0"/>
              </a:spcAft>
              <a:buClrTx/>
              <a:buSzTx/>
              <a:buFontTx/>
              <a:buNone/>
              <a:tabLst/>
            </a:pPr>
            <a:r>
              <a:rPr kumimoji="0" lang="tt-RU" sz="1400" b="1" i="0" u="none" strike="noStrike" cap="none" normalizeH="0" baseline="0" dirty="0" smtClean="0">
                <a:ln>
                  <a:noFill/>
                </a:ln>
                <a:solidFill>
                  <a:srgbClr val="333333"/>
                </a:solidFill>
                <a:effectLst/>
                <a:latin typeface="Times New Roman" pitchFamily="18" charset="0"/>
                <a:cs typeface="Times New Roman" pitchFamily="18" charset="0"/>
              </a:rPr>
              <a:t>Ләлә Каюмова,</a:t>
            </a:r>
            <a:r>
              <a:rPr kumimoji="0" lang="tt-RU" sz="1400" b="1" i="0" u="none" strike="noStrike" cap="none" normalizeH="0" dirty="0" smtClean="0">
                <a:ln>
                  <a:noFill/>
                </a:ln>
                <a:solidFill>
                  <a:srgbClr val="333333"/>
                </a:solidFill>
                <a:effectLst/>
                <a:latin typeface="Times New Roman" pitchFamily="18" charset="0"/>
                <a:cs typeface="Times New Roman" pitchFamily="18" charset="0"/>
              </a:rPr>
              <a:t> туган тел укытучысы</a:t>
            </a:r>
            <a:endParaRPr kumimoji="0" lang="tt-RU" sz="18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8640" y="251520"/>
            <a:ext cx="6336704" cy="276999"/>
          </a:xfrm>
          <a:prstGeom prst="rect">
            <a:avLst/>
          </a:prstGeom>
          <a:noFill/>
        </p:spPr>
        <p:txBody>
          <a:bodyPr wrap="square" rtlCol="0">
            <a:spAutoFit/>
          </a:bodyPr>
          <a:lstStyle/>
          <a:p>
            <a:endParaRPr lang="ru-RU" sz="1200" dirty="0"/>
          </a:p>
        </p:txBody>
      </p:sp>
      <p:sp>
        <p:nvSpPr>
          <p:cNvPr id="2049" name="Rectangle 1"/>
          <p:cNvSpPr>
            <a:spLocks noChangeArrowheads="1"/>
          </p:cNvSpPr>
          <p:nvPr/>
        </p:nvSpPr>
        <p:spPr bwMode="auto">
          <a:xfrm>
            <a:off x="0" y="220743"/>
            <a:ext cx="6480720" cy="62478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err="1" smtClean="0">
                <a:ln>
                  <a:noFill/>
                </a:ln>
                <a:solidFill>
                  <a:srgbClr val="FF0000"/>
                </a:solidFill>
                <a:effectLst/>
                <a:latin typeface="Times New Roman" pitchFamily="18" charset="0"/>
                <a:ea typeface="Times New Roman" pitchFamily="18" charset="0"/>
                <a:cs typeface="Times New Roman" pitchFamily="18" charset="0"/>
              </a:rPr>
              <a:t>Бөек Җиңү </a:t>
            </a:r>
            <a:r>
              <a:rPr kumimoji="0" lang="ru-RU"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юлы</a:t>
            </a:r>
            <a:r>
              <a:rPr kumimoji="0" lang="tt-RU"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a:t>
            </a:r>
            <a:endParaRPr kumimoji="0" lang="ru-RU"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Егерме</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ике</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Июнь.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Кырык</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бердә...</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Җиргә афәт килде</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ул</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көнне.</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Тарих</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каһәрләгән шушы</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көнне</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Мөмкинме соң оныту</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мөмкинме?</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Әйе,бу көнне берничек</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тә онытып</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булмый.Менә инде</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җитмеш</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tt-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бише</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нче</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язны</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Бөек Ватан</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сугышында</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һәлак булганнар</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истәлегенә куелган</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һәйкәлләр янында</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каршылыйбыз.Бу</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көнне күз яшьләрен түкмичә генә искә алу</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мөмкин түгел.Сугыш һәм хезмәт ветераннарыбызның </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саны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елдан-ел</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кими</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бара.Сугыш</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яралары</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әле һаман </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да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сыкрый</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һаман да</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төзәлми</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Авылыбызның иң </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иң уртасында</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Иң матур</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һәм калку</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урында</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Һәйкәл булып</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солдат тора,</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Винтовкасын</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кысып</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кулында</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Күпме сагышлы</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караш</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күпме күз яшьләре күргәндер инде</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бу</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һәйкәл!Күпме ятим</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аналар</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тол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хатыннар</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һәйкәл янына</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килеп</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ничәнче мәртәбә инде</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үзләренең газизләре белән </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“сер” уртаклашалар.</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Һәркайсының күңелендә изге</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бер</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уй</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һәйкәл булып</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аларның газизе</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кайткан!Гел</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шулай</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тормышның нинди</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авыр</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сынаулары</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алдында</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да тез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чүкмәгән әби-апаларыбызның әлеге урынга</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җиткәч</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башлары</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түбән иелә</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тез</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буыннары</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калтырый</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Ходайдан</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илгә </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көнгә тынычлык</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иминлек</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муллык</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сорыйлар</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t-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Сугыш…Нинди авыр,каһәрле ,шомлы сүз бу!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Ул</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ничә  </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миллион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кешенең гомерен</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өзгән</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күпме баланы</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ятим</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иткән</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аналарны</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тол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калдырган</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Сугыш…Меңәрләгән шәһәрләр жимерелгән,жир йөзеннән гөрләп торган</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авыллар</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юкка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чыккан,шау</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чәчәккә күмелгән бакчалар</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янып</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көлгә әйләнгән</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Хәтер яши...Халык</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хәтере </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мәңгелек.Сугыш кырларыннан</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әйләнеп кайтмаучылар</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хөрмәтенә, </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Татарстан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Республикасы</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Президенты Указы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һәм Министрлар</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кабинеты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карары</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нигезендә куелган</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һәйкәл </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Хәтер китабы</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Хәтер китабы</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каһарманнарның исемнәрен мәңгеләштерүче һәйкәл.Анда сугыш</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кырларында</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һәлак булган</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хәбәрсез югалган</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яралардан</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үлгән якташларыбыз</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турында</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мәгълүмат тупланган</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Без,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сугыш</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афәте күрмәгән яңа буын</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һәр туар</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көнгә куанып</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изге</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гамәлләр генә кылып</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рәхмәтле булып</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Бөек Җиңү көнен якынайтуда</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үзләреннән зур</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өлеш керткән ветераннарыбызны</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онытмыйча</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яшәргә тиешбез.Бөтен дөньяда яшәсен Тынычлык</a:t>
            </a:r>
            <a:r>
              <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p>
          <a:p>
            <a:pPr marL="0" marR="0" lvl="0" indent="0" algn="r" defTabSz="914400" rtl="0" eaLnBrk="0" fontAlgn="base" latinLnBrk="0" hangingPunct="0">
              <a:lnSpc>
                <a:spcPct val="100000"/>
              </a:lnSpc>
              <a:spcBef>
                <a:spcPct val="0"/>
              </a:spcBef>
              <a:spcAft>
                <a:spcPct val="0"/>
              </a:spcAft>
              <a:buClrTx/>
              <a:buSzTx/>
              <a:buFontTx/>
              <a:buNone/>
              <a:tabLst/>
            </a:pPr>
            <a:r>
              <a:rPr lang="tt-RU" sz="1200" b="1" dirty="0" smtClean="0">
                <a:solidFill>
                  <a:srgbClr val="000000"/>
                </a:solidFill>
                <a:latin typeface="Times New Roman" pitchFamily="18" charset="0"/>
                <a:cs typeface="Times New Roman" pitchFamily="18" charset="0"/>
              </a:rPr>
              <a:t>Илсинә Бикбова, 8 нче сыйныф укучысы</a:t>
            </a:r>
            <a:endParaRPr kumimoji="0" lang="ru-RU" sz="12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050" name="Picture 2" descr="C:\Users\светлана\Desktop\послед.jpg"/>
          <p:cNvPicPr>
            <a:picLocks noChangeAspect="1" noChangeArrowheads="1"/>
          </p:cNvPicPr>
          <p:nvPr/>
        </p:nvPicPr>
        <p:blipFill>
          <a:blip r:embed="rId2" cstate="print"/>
          <a:srcRect/>
          <a:stretch>
            <a:fillRect/>
          </a:stretch>
        </p:blipFill>
        <p:spPr bwMode="auto">
          <a:xfrm>
            <a:off x="188640" y="6444208"/>
            <a:ext cx="1309724" cy="1030895"/>
          </a:xfrm>
          <a:prstGeom prst="rect">
            <a:avLst/>
          </a:prstGeom>
          <a:noFill/>
        </p:spPr>
      </p:pic>
      <p:sp>
        <p:nvSpPr>
          <p:cNvPr id="5" name="TextBox 4"/>
          <p:cNvSpPr txBox="1"/>
          <p:nvPr/>
        </p:nvSpPr>
        <p:spPr>
          <a:xfrm>
            <a:off x="1556792" y="6372200"/>
            <a:ext cx="5040560" cy="1231106"/>
          </a:xfrm>
          <a:prstGeom prst="rect">
            <a:avLst/>
          </a:prstGeom>
          <a:noFill/>
        </p:spPr>
        <p:txBody>
          <a:bodyPr wrap="square" rtlCol="0">
            <a:spAutoFit/>
          </a:bodyPr>
          <a:lstStyle/>
          <a:p>
            <a:pPr algn="ctr"/>
            <a:r>
              <a:rPr lang="ru-RU" b="1" dirty="0" smtClean="0">
                <a:solidFill>
                  <a:srgbClr val="FF0000"/>
                </a:solidFill>
              </a:rPr>
              <a:t>Последний звонок – 2020</a:t>
            </a:r>
          </a:p>
          <a:p>
            <a:pPr algn="just"/>
            <a:r>
              <a:rPr lang="ru-RU" sz="1400" dirty="0" smtClean="0"/>
              <a:t>25 мая впервые в истории последний звонок для всех российских школ </a:t>
            </a:r>
            <a:r>
              <a:rPr lang="ru-RU" sz="1400" dirty="0" smtClean="0"/>
              <a:t>звонил </a:t>
            </a:r>
            <a:r>
              <a:rPr lang="ru-RU" sz="1400" dirty="0" smtClean="0"/>
              <a:t>виртуально. Без преувеличения: до сегодняшнего утра страна даже не ведала, что такое может быть! </a:t>
            </a:r>
            <a:endParaRPr lang="ru-RU" sz="1400" dirty="0"/>
          </a:p>
        </p:txBody>
      </p:sp>
      <p:sp>
        <p:nvSpPr>
          <p:cNvPr id="6" name="TextBox 5"/>
          <p:cNvSpPr txBox="1"/>
          <p:nvPr/>
        </p:nvSpPr>
        <p:spPr>
          <a:xfrm>
            <a:off x="188640" y="7524328"/>
            <a:ext cx="6336704" cy="1169551"/>
          </a:xfrm>
          <a:prstGeom prst="rect">
            <a:avLst/>
          </a:prstGeom>
          <a:noFill/>
        </p:spPr>
        <p:txBody>
          <a:bodyPr wrap="square" rtlCol="0">
            <a:spAutoFit/>
          </a:bodyPr>
          <a:lstStyle/>
          <a:p>
            <a:pPr algn="just"/>
            <a:r>
              <a:rPr lang="ru-RU" sz="1400" dirty="0" smtClean="0"/>
              <a:t>    Но это случилось! Выпускники 9-х и 11-х классов переоделись празднично, одели ленты и выступали перед камерой. Они сделали видеоролики и выкладывали в социальные сети. Можно было </a:t>
            </a:r>
            <a:r>
              <a:rPr lang="ru-RU" sz="1400" dirty="0" smtClean="0"/>
              <a:t>наблюдать и поддерживать школу </a:t>
            </a:r>
            <a:r>
              <a:rPr lang="ru-RU" sz="1400" dirty="0" smtClean="0"/>
              <a:t>лайками </a:t>
            </a:r>
            <a:r>
              <a:rPr lang="ru-RU" sz="1400" dirty="0" smtClean="0"/>
              <a:t>и смайликами</a:t>
            </a:r>
            <a:r>
              <a:rPr lang="ru-RU" sz="1400" dirty="0" smtClean="0"/>
              <a:t>. Обучающиеся </a:t>
            </a:r>
            <a:r>
              <a:rPr lang="ru-RU" sz="1400" dirty="0" smtClean="0"/>
              <a:t>выложили ролик, где </a:t>
            </a:r>
            <a:r>
              <a:rPr lang="ru-RU" sz="1400" dirty="0" smtClean="0"/>
              <a:t>поздравляли своих </a:t>
            </a:r>
            <a:r>
              <a:rPr lang="ru-RU" sz="1400" dirty="0" smtClean="0"/>
              <a:t>учителей. </a:t>
            </a:r>
            <a:endParaRPr lang="ru-RU" sz="1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46247" y="7722068"/>
            <a:ext cx="2232248" cy="1384995"/>
          </a:xfrm>
          <a:prstGeom prst="rect">
            <a:avLst/>
          </a:prstGeom>
        </p:spPr>
        <p:txBody>
          <a:bodyPr wrap="square">
            <a:spAutoFit/>
          </a:bodyPr>
          <a:lstStyle/>
          <a:p>
            <a:r>
              <a:rPr lang="ru-RU" sz="1400" dirty="0" smtClean="0">
                <a:solidFill>
                  <a:srgbClr val="FF0000"/>
                </a:solidFill>
              </a:rPr>
              <a:t>«Переменка» («Т</a:t>
            </a:r>
            <a:r>
              <a:rPr lang="tt-RU" sz="1400" dirty="0" smtClean="0">
                <a:solidFill>
                  <a:srgbClr val="FF0000"/>
                </a:solidFill>
              </a:rPr>
              <a:t>әнәфес”)</a:t>
            </a:r>
          </a:p>
          <a:p>
            <a:r>
              <a:rPr lang="tt-RU" sz="1400" dirty="0" smtClean="0"/>
              <a:t>Школ</a:t>
            </a:r>
            <a:r>
              <a:rPr lang="ru-RU" sz="1400" dirty="0" err="1" smtClean="0"/>
              <a:t>ьная</a:t>
            </a:r>
            <a:r>
              <a:rPr lang="ru-RU" sz="1400" dirty="0" smtClean="0"/>
              <a:t> газета</a:t>
            </a:r>
          </a:p>
          <a:p>
            <a:r>
              <a:rPr lang="ru-RU" sz="1400" dirty="0" smtClean="0"/>
              <a:t>Учредитель/издатель</a:t>
            </a:r>
          </a:p>
          <a:p>
            <a:r>
              <a:rPr lang="ru-RU" sz="1400" dirty="0" smtClean="0"/>
              <a:t>МБОУ «СОШ им. </a:t>
            </a:r>
            <a:r>
              <a:rPr lang="ru-RU" sz="1400" dirty="0" err="1" smtClean="0"/>
              <a:t>П.Е.Воробьева</a:t>
            </a:r>
            <a:r>
              <a:rPr lang="ru-RU" sz="1400" dirty="0" smtClean="0"/>
              <a:t> с. Нижняя Русь»</a:t>
            </a:r>
            <a:endParaRPr lang="ru-RU" sz="1400" dirty="0"/>
          </a:p>
        </p:txBody>
      </p:sp>
      <p:sp>
        <p:nvSpPr>
          <p:cNvPr id="5" name="TextBox 4"/>
          <p:cNvSpPr txBox="1"/>
          <p:nvPr/>
        </p:nvSpPr>
        <p:spPr>
          <a:xfrm>
            <a:off x="2378494" y="7745877"/>
            <a:ext cx="2880319" cy="1384995"/>
          </a:xfrm>
          <a:prstGeom prst="rect">
            <a:avLst/>
          </a:prstGeom>
          <a:noFill/>
        </p:spPr>
        <p:txBody>
          <a:bodyPr wrap="square" rtlCol="0">
            <a:spAutoFit/>
          </a:bodyPr>
          <a:lstStyle/>
          <a:p>
            <a:r>
              <a:rPr lang="ru-RU" sz="1400" dirty="0"/>
              <a:t>Главный редактор: </a:t>
            </a:r>
            <a:r>
              <a:rPr lang="ru-RU" sz="1400" dirty="0" err="1"/>
              <a:t>Бикбова</a:t>
            </a:r>
            <a:r>
              <a:rPr lang="ru-RU" sz="1400" dirty="0"/>
              <a:t> С.И</a:t>
            </a:r>
            <a:r>
              <a:rPr lang="ru-RU" sz="1400" dirty="0" smtClean="0"/>
              <a:t>.</a:t>
            </a:r>
          </a:p>
          <a:p>
            <a:r>
              <a:rPr lang="ru-RU" sz="1400" dirty="0" smtClean="0"/>
              <a:t>Шеф редактор: </a:t>
            </a:r>
            <a:r>
              <a:rPr lang="ru-RU" sz="1400" dirty="0" err="1" smtClean="0"/>
              <a:t>Каюмова</a:t>
            </a:r>
            <a:r>
              <a:rPr lang="ru-RU" sz="1400" dirty="0" smtClean="0"/>
              <a:t> Л.Г.</a:t>
            </a:r>
            <a:endParaRPr lang="ru-RU" sz="1400" dirty="0"/>
          </a:p>
          <a:p>
            <a:r>
              <a:rPr lang="ru-RU" sz="1400" dirty="0"/>
              <a:t>Адрес редакции: 422132, РТ, </a:t>
            </a:r>
            <a:r>
              <a:rPr lang="ru-RU" sz="1400" dirty="0" err="1"/>
              <a:t>Кукморский</a:t>
            </a:r>
            <a:r>
              <a:rPr lang="ru-RU" sz="1400" dirty="0"/>
              <a:t> район, село Нижняя Русь, ул. </a:t>
            </a:r>
            <a:r>
              <a:rPr lang="ru-RU" sz="1400" dirty="0" err="1"/>
              <a:t>Г.Ахметова</a:t>
            </a:r>
            <a:r>
              <a:rPr lang="ru-RU" sz="1400" dirty="0"/>
              <a:t>, дом № 1а</a:t>
            </a:r>
          </a:p>
          <a:p>
            <a:r>
              <a:rPr lang="ru-RU" sz="1400" dirty="0"/>
              <a:t>Тел. (884364) 37-2-14</a:t>
            </a:r>
          </a:p>
        </p:txBody>
      </p:sp>
      <p:sp>
        <p:nvSpPr>
          <p:cNvPr id="6" name="Прямоугольник 5"/>
          <p:cNvSpPr/>
          <p:nvPr/>
        </p:nvSpPr>
        <p:spPr>
          <a:xfrm>
            <a:off x="5097724" y="7759005"/>
            <a:ext cx="1571637" cy="1384995"/>
          </a:xfrm>
          <a:prstGeom prst="rect">
            <a:avLst/>
          </a:prstGeom>
        </p:spPr>
        <p:txBody>
          <a:bodyPr wrap="square">
            <a:spAutoFit/>
          </a:bodyPr>
          <a:lstStyle/>
          <a:p>
            <a:pPr algn="just"/>
            <a:r>
              <a:rPr lang="ru-RU" sz="1400" dirty="0" smtClean="0">
                <a:latin typeface="Times New Roman" pitchFamily="18" charset="0"/>
                <a:cs typeface="Times New Roman" pitchFamily="18" charset="0"/>
              </a:rPr>
              <a:t>Газета издается на русском и  татарском языках.</a:t>
            </a:r>
          </a:p>
          <a:p>
            <a:pPr algn="just"/>
            <a:r>
              <a:rPr lang="ru-RU" sz="1400" dirty="0" smtClean="0">
                <a:latin typeface="Times New Roman" pitchFamily="18" charset="0"/>
                <a:cs typeface="Times New Roman" pitchFamily="18" charset="0"/>
              </a:rPr>
              <a:t>Некоторые материалы взяты из сайта школы</a:t>
            </a:r>
            <a:endParaRPr lang="ru-RU" sz="1400" dirty="0">
              <a:latin typeface="Times New Roman" pitchFamily="18" charset="0"/>
              <a:cs typeface="Times New Roman" pitchFamily="18" charset="0"/>
            </a:endParaRPr>
          </a:p>
        </p:txBody>
      </p:sp>
      <p:sp>
        <p:nvSpPr>
          <p:cNvPr id="7" name="TextBox 6"/>
          <p:cNvSpPr txBox="1"/>
          <p:nvPr/>
        </p:nvSpPr>
        <p:spPr>
          <a:xfrm>
            <a:off x="260648" y="179512"/>
            <a:ext cx="6408712" cy="3724096"/>
          </a:xfrm>
          <a:prstGeom prst="rect">
            <a:avLst/>
          </a:prstGeom>
          <a:noFill/>
        </p:spPr>
        <p:txBody>
          <a:bodyPr wrap="square" rtlCol="0">
            <a:spAutoFit/>
          </a:bodyPr>
          <a:lstStyle/>
          <a:p>
            <a:pPr algn="ctr"/>
            <a:r>
              <a:rPr lang="ru-RU" dirty="0" err="1" smtClean="0"/>
              <a:t>Укучыларыбыз</a:t>
            </a:r>
            <a:r>
              <a:rPr lang="ru-RU" dirty="0" smtClean="0"/>
              <a:t> и</a:t>
            </a:r>
            <a:r>
              <a:rPr lang="tt-RU" dirty="0" smtClean="0"/>
              <a:t>җаты</a:t>
            </a:r>
          </a:p>
          <a:p>
            <a:pPr algn="ctr"/>
            <a:r>
              <a:rPr lang="tt-RU" b="1" dirty="0"/>
              <a:t>Тиен малае</a:t>
            </a:r>
            <a:endParaRPr lang="ru-RU" b="1" dirty="0"/>
          </a:p>
          <a:p>
            <a:pPr algn="just"/>
            <a:r>
              <a:rPr lang="tt-RU" sz="1400" dirty="0"/>
              <a:t>    Яшәгән ди, булган ди бер тиен малае. Ул бик шаян, шук булган. Дуслары да күп икән.</a:t>
            </a:r>
            <a:endParaRPr lang="ru-RU" sz="1400" dirty="0"/>
          </a:p>
          <a:p>
            <a:pPr algn="just"/>
            <a:r>
              <a:rPr lang="tt-RU" sz="1400" dirty="0"/>
              <a:t>   Көннәрдән бер көнне ул дусларын сынап карарга уйлаган. Һәм дусларына хәбәр тараткан. “Мин авырып киттем, ярдәмгә килә алмаслар микән?” –дигән. Дуслары бу хәбәрне ишеткәч, бар эшләрен ташлап тиен малае янына ашыккан. Килсәләр, ни күзләре белән күрсеннәр: тиен малае урманда агачтан агачка сикереп уйнап йөри икән. Алар бу хәлне күреп бик гаҗәпләнгәннәр.</a:t>
            </a:r>
            <a:endParaRPr lang="ru-RU" sz="1400" dirty="0"/>
          </a:p>
          <a:p>
            <a:pPr lvl="0" algn="just"/>
            <a:r>
              <a:rPr lang="tt-RU" sz="1400" dirty="0" smtClean="0"/>
              <a:t>   Мин </a:t>
            </a:r>
            <a:r>
              <a:rPr lang="tt-RU" sz="1400" dirty="0"/>
              <a:t>сезне сынап кына карамакчы идем, – дигән малай. Дуслары үпкәләп кайтып киткәннәр.</a:t>
            </a:r>
            <a:endParaRPr lang="ru-RU" sz="1400" dirty="0"/>
          </a:p>
          <a:p>
            <a:pPr algn="just"/>
            <a:r>
              <a:rPr lang="tt-RU" sz="1400" dirty="0" smtClean="0"/>
              <a:t>    Бер </a:t>
            </a:r>
            <a:r>
              <a:rPr lang="tt-RU" sz="1400" dirty="0"/>
              <a:t>көнне аңа чынлап та ярдәм кирәк булган.Ул тагын шундый ук хәбәр тараткан. Ләкин инде бу юлы   тагын шаяртадыр дип бер дусты да килмәгән. Бу хәлләрдән соң тиен малае ялганламый башлаган.</a:t>
            </a:r>
            <a:endParaRPr lang="ru-RU" sz="1400" dirty="0"/>
          </a:p>
          <a:p>
            <a:pPr algn="r"/>
            <a:r>
              <a:rPr lang="tt-RU" sz="1400" b="1" dirty="0"/>
              <a:t>Галиева Илүзә, 3 нче сыйныф укучысы</a:t>
            </a:r>
            <a:endParaRPr lang="ru-RU" sz="1400" dirty="0"/>
          </a:p>
          <a:p>
            <a:endParaRPr lang="ru-RU" dirty="0"/>
          </a:p>
        </p:txBody>
      </p:sp>
      <p:pic>
        <p:nvPicPr>
          <p:cNvPr id="1025" name="Picture 1" descr="C:\Users\светлана\Desktop\лето.png"/>
          <p:cNvPicPr>
            <a:picLocks noChangeAspect="1" noChangeArrowheads="1"/>
          </p:cNvPicPr>
          <p:nvPr/>
        </p:nvPicPr>
        <p:blipFill>
          <a:blip r:embed="rId2" cstate="print"/>
          <a:srcRect/>
          <a:stretch>
            <a:fillRect/>
          </a:stretch>
        </p:blipFill>
        <p:spPr bwMode="auto">
          <a:xfrm>
            <a:off x="260648" y="3707904"/>
            <a:ext cx="984109" cy="738082"/>
          </a:xfrm>
          <a:prstGeom prst="rect">
            <a:avLst/>
          </a:prstGeom>
          <a:noFill/>
        </p:spPr>
      </p:pic>
      <p:sp>
        <p:nvSpPr>
          <p:cNvPr id="8" name="TextBox 7"/>
          <p:cNvSpPr txBox="1"/>
          <p:nvPr/>
        </p:nvSpPr>
        <p:spPr>
          <a:xfrm>
            <a:off x="1340768" y="3635896"/>
            <a:ext cx="5256584" cy="1015663"/>
          </a:xfrm>
          <a:prstGeom prst="rect">
            <a:avLst/>
          </a:prstGeom>
          <a:noFill/>
        </p:spPr>
        <p:txBody>
          <a:bodyPr wrap="square" rtlCol="0">
            <a:spAutoFit/>
          </a:bodyPr>
          <a:lstStyle/>
          <a:p>
            <a:pPr algn="ctr"/>
            <a:r>
              <a:rPr lang="ru-RU" b="1" dirty="0" smtClean="0">
                <a:solidFill>
                  <a:srgbClr val="FF0000"/>
                </a:solidFill>
              </a:rPr>
              <a:t>Летние каникулы – 2020</a:t>
            </a:r>
          </a:p>
          <a:p>
            <a:pPr algn="just"/>
            <a:r>
              <a:rPr lang="ru-RU" sz="1400" dirty="0" smtClean="0"/>
              <a:t>   23 </a:t>
            </a:r>
            <a:r>
              <a:rPr lang="ru-RU" sz="1400" dirty="0" smtClean="0"/>
              <a:t>мая закончили обучение в текущем учебном году ребята с 1 по 8 классы, </a:t>
            </a:r>
            <a:r>
              <a:rPr lang="ru-RU" sz="1400" dirty="0" smtClean="0"/>
              <a:t>30 </a:t>
            </a:r>
            <a:r>
              <a:rPr lang="ru-RU" sz="1400" dirty="0" smtClean="0"/>
              <a:t>мая - </a:t>
            </a:r>
            <a:r>
              <a:rPr lang="ru-RU" sz="1400" dirty="0" err="1" smtClean="0"/>
              <a:t>прозвенил</a:t>
            </a:r>
            <a:r>
              <a:rPr lang="ru-RU" sz="1400" dirty="0" smtClean="0"/>
              <a:t> </a:t>
            </a:r>
            <a:r>
              <a:rPr lang="ru-RU" sz="1400" dirty="0" smtClean="0"/>
              <a:t>последний звонок для </a:t>
            </a:r>
            <a:r>
              <a:rPr lang="ru-RU" sz="1400" dirty="0" err="1" smtClean="0"/>
              <a:t>одиннадцатиклассников</a:t>
            </a:r>
            <a:r>
              <a:rPr lang="ru-RU" sz="1400" dirty="0" smtClean="0"/>
              <a:t> и </a:t>
            </a:r>
            <a:r>
              <a:rPr lang="ru-RU" sz="1400" dirty="0" smtClean="0"/>
              <a:t>закончили </a:t>
            </a:r>
            <a:r>
              <a:rPr lang="ru-RU" sz="1400" dirty="0" smtClean="0"/>
              <a:t>учебный год </a:t>
            </a:r>
            <a:r>
              <a:rPr lang="ru-RU" sz="1400" dirty="0" smtClean="0"/>
              <a:t> старшие</a:t>
            </a:r>
            <a:endParaRPr lang="ru-RU" sz="1400" dirty="0"/>
          </a:p>
        </p:txBody>
      </p:sp>
      <p:sp>
        <p:nvSpPr>
          <p:cNvPr id="9" name="TextBox 8"/>
          <p:cNvSpPr txBox="1"/>
          <p:nvPr/>
        </p:nvSpPr>
        <p:spPr>
          <a:xfrm>
            <a:off x="188640" y="4572000"/>
            <a:ext cx="6480720" cy="2677656"/>
          </a:xfrm>
          <a:prstGeom prst="rect">
            <a:avLst/>
          </a:prstGeom>
          <a:noFill/>
        </p:spPr>
        <p:txBody>
          <a:bodyPr wrap="square" rtlCol="0">
            <a:spAutoFit/>
          </a:bodyPr>
          <a:lstStyle/>
          <a:p>
            <a:pPr algn="just"/>
            <a:r>
              <a:rPr lang="ru-RU" sz="1400" dirty="0" smtClean="0"/>
              <a:t>ступени школы. </a:t>
            </a:r>
            <a:r>
              <a:rPr lang="ru-RU" sz="1400" dirty="0" smtClean="0"/>
              <a:t>Начались </a:t>
            </a:r>
            <a:r>
              <a:rPr lang="ru-RU" sz="1400" dirty="0" smtClean="0"/>
              <a:t>летние каникулы, пора активного отдыха, игр, спорта, развлечений на свежем воздухе. В это время особенно важно соблюдать правила безопасности и быть особенно внимательными, так как именно в летнее время, когда ребята проводят много времени на улице, происходит наибольшее количество </a:t>
            </a:r>
            <a:r>
              <a:rPr lang="ru-RU" sz="1400" dirty="0" err="1" smtClean="0"/>
              <a:t>дтп</a:t>
            </a:r>
            <a:r>
              <a:rPr lang="ru-RU" sz="1400" dirty="0" smtClean="0"/>
              <a:t> и чрезвычайных ситуаций с участием детей</a:t>
            </a:r>
            <a:r>
              <a:rPr lang="ru-RU" sz="1400" dirty="0" smtClean="0"/>
              <a:t>.</a:t>
            </a:r>
          </a:p>
          <a:p>
            <a:r>
              <a:rPr lang="ru-RU" sz="1400" b="1" dirty="0" smtClean="0"/>
              <a:t>Важно чтобы родители были примером для детей в соблюдении правил </a:t>
            </a:r>
            <a:r>
              <a:rPr lang="ru-RU" sz="1400" b="1" dirty="0" smtClean="0"/>
              <a:t>дорожного движения</a:t>
            </a:r>
            <a:r>
              <a:rPr lang="ru-RU" sz="1400" b="1" dirty="0" smtClean="0"/>
              <a:t>.</a:t>
            </a:r>
            <a:r>
              <a:rPr lang="ru-RU" sz="1400" dirty="0" smtClean="0"/>
              <a:t> </a:t>
            </a:r>
            <a:endParaRPr lang="ru-RU" sz="1400" dirty="0" smtClean="0"/>
          </a:p>
          <a:p>
            <a:pPr algn="ctr"/>
            <a:r>
              <a:rPr lang="ru-RU" sz="1400" dirty="0" smtClean="0"/>
              <a:t>ПОМНИТЕ!!!!!</a:t>
            </a:r>
          </a:p>
          <a:p>
            <a:r>
              <a:rPr lang="ru-RU" sz="1400" dirty="0" smtClean="0"/>
              <a:t>  ПОД </a:t>
            </a:r>
            <a:r>
              <a:rPr lang="ru-RU" sz="1400" dirty="0" smtClean="0"/>
              <a:t>КОЛЕСАМИ ТРАНСПОРТНЫХ СРЕДСТВ ЧАЩЕ ВСЕГО ОКАЗЫВАЮТСЯ ТЕ, КТО УВЕРЕН, ЧТО С НИМИ ЭТОГО НИКОГДА НЕ СЛУЧИТСЯ</a:t>
            </a:r>
            <a:r>
              <a:rPr lang="ru-RU" sz="1400" dirty="0" smtClean="0"/>
              <a:t>.</a:t>
            </a:r>
          </a:p>
          <a:p>
            <a:r>
              <a:rPr lang="ru-RU" sz="1400" dirty="0" smtClean="0"/>
              <a:t> </a:t>
            </a:r>
            <a:r>
              <a:rPr lang="ru-RU" sz="1400" dirty="0" smtClean="0"/>
              <a:t>  Будьте осторожны! Приятных вам каникул!!!</a:t>
            </a:r>
            <a:r>
              <a:rPr lang="ru-RU" sz="1400" dirty="0" smtClean="0"/>
              <a:t/>
            </a:r>
            <a:br>
              <a:rPr lang="ru-RU" sz="1400" dirty="0" smtClean="0"/>
            </a:br>
            <a:endParaRPr lang="ru-RU" sz="14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213</TotalTime>
  <Words>905</Words>
  <Application>Microsoft Office PowerPoint</Application>
  <PresentationFormat>Экран (4:3)</PresentationFormat>
  <Paragraphs>64</Paragraphs>
  <Slides>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vt:i4>
      </vt:variant>
    </vt:vector>
  </HeadingPairs>
  <TitlesOfParts>
    <vt:vector size="5" baseType="lpstr">
      <vt:lpstr>Тема Office</vt:lpstr>
      <vt:lpstr>    Школьная газета</vt:lpstr>
      <vt:lpstr>Слайд 2</vt:lpstr>
      <vt:lpstr>Слайд 3</vt:lpstr>
      <vt:lpstr>Слайд 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Школьная газета</dc:title>
  <dc:creator>светлана</dc:creator>
  <cp:lastModifiedBy>светлана</cp:lastModifiedBy>
  <cp:revision>23</cp:revision>
  <dcterms:created xsi:type="dcterms:W3CDTF">2020-05-30T04:56:15Z</dcterms:created>
  <dcterms:modified xsi:type="dcterms:W3CDTF">2020-06-03T06:31:35Z</dcterms:modified>
</cp:coreProperties>
</file>